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2" d="100"/>
          <a:sy n="62" d="100"/>
        </p:scale>
        <p:origin x="762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6/30/2017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91DB47-9CA7-4F60-B5CE-EA7C518075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Badanie przyczyn udzielanych porad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22337A2-EDCF-48D0-94B1-14BC6FED4F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Tomasz Zieliński</a:t>
            </a:r>
          </a:p>
          <a:p>
            <a:r>
              <a:rPr lang="pl-PL" dirty="0"/>
              <a:t>Ekspert Federacji „Porozumienie Zielonogórskie”</a:t>
            </a:r>
          </a:p>
        </p:txBody>
      </p:sp>
    </p:spTree>
    <p:extLst>
      <p:ext uri="{BB962C8B-B14F-4D97-AF65-F5344CB8AC3E}">
        <p14:creationId xmlns:p14="http://schemas.microsoft.com/office/powerpoint/2010/main" val="4257116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AE22AE-7675-4DEB-ADA9-C7ED30BB2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ANKIETA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93CC50-48D8-46AF-868F-D2E43B21A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Badanie ankietowe prowadzimy w każdym pierwszym pełnym tygodniu kwartału od poniedziałku do piątku</a:t>
            </a:r>
          </a:p>
          <a:p>
            <a:r>
              <a:rPr lang="pl-PL" dirty="0"/>
              <a:t>Badanie jest dobrowolne, ale prośba o to, że jak ktoś zacznie, to żeby, w miarę możliwości, kontynuował udział w kolejnych kwartałach</a:t>
            </a:r>
          </a:p>
          <a:p>
            <a:r>
              <a:rPr lang="pl-PL" dirty="0"/>
              <a:t>Zależy mi na prawdziwych odpowiedziach a nie na symulowaniu prowadzenia ankiety – jak dane mają być zmyślone to lepiej nie przesyłaj ankiety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26540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2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26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pic>
        <p:nvPicPr>
          <p:cNvPr id="35" name="Symbol zastępczy zawartości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414938"/>
            <a:ext cx="4685321" cy="6164897"/>
          </a:xfrm>
          <a:prstGeom prst="rect">
            <a:avLst/>
          </a:prstGeom>
        </p:spPr>
      </p:pic>
      <p:sp>
        <p:nvSpPr>
          <p:cNvPr id="13" name="Tytuł 12">
            <a:extLst>
              <a:ext uri="{FF2B5EF4-FFF2-40B4-BE49-F238E27FC236}">
                <a16:creationId xmlns:a16="http://schemas.microsoft.com/office/drawing/2014/main" id="{9F1A677C-843C-43A2-9C7E-707DDCF18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274" y="2119219"/>
            <a:ext cx="3977639" cy="1600200"/>
          </a:xfrm>
        </p:spPr>
        <p:txBody>
          <a:bodyPr anchor="b">
            <a:normAutofit/>
          </a:bodyPr>
          <a:lstStyle/>
          <a:p>
            <a:pPr algn="l"/>
            <a:r>
              <a:rPr lang="pl-PL" sz="3200" dirty="0"/>
              <a:t>Wzór ankiety</a:t>
            </a:r>
          </a:p>
        </p:txBody>
      </p:sp>
    </p:spTree>
    <p:extLst>
      <p:ext uri="{BB962C8B-B14F-4D97-AF65-F5344CB8AC3E}">
        <p14:creationId xmlns:p14="http://schemas.microsoft.com/office/powerpoint/2010/main" val="410215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89E2751E-4CF9-485A-AF62-6635C18CFC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Pozyskane dane posłużą dalszym pracom analitycznym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94425B18-18D7-432F-9504-3AE5A59C52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Tomasz Zieliński</a:t>
            </a:r>
          </a:p>
          <a:p>
            <a:r>
              <a:rPr lang="pl-PL" dirty="0"/>
              <a:t>Ekspert Federacji „Porozumienie Zielonogórskie”</a:t>
            </a:r>
          </a:p>
        </p:txBody>
      </p:sp>
    </p:spTree>
    <p:extLst>
      <p:ext uri="{BB962C8B-B14F-4D97-AF65-F5344CB8AC3E}">
        <p14:creationId xmlns:p14="http://schemas.microsoft.com/office/powerpoint/2010/main" val="2925704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B56F0D-2156-473A-90FC-A51A18B71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diagnoza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01E613A-01BD-4519-B7A9-9C91A6FD7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Narastające zmęczenie lekarzy POZ</a:t>
            </a:r>
          </a:p>
          <a:p>
            <a:r>
              <a:rPr lang="pl-PL" dirty="0"/>
              <a:t>Brak chęci do podejmowania nowych wyzwań</a:t>
            </a:r>
          </a:p>
          <a:p>
            <a:r>
              <a:rPr lang="pl-PL" dirty="0"/>
              <a:t>Brak nadziei na napływ nowych kadr do POZ</a:t>
            </a:r>
          </a:p>
          <a:p>
            <a:r>
              <a:rPr lang="pl-PL" dirty="0"/>
              <a:t>Zbyt małe środki w POZ aby pozyskać lekarzy z innych działów</a:t>
            </a:r>
          </a:p>
          <a:p>
            <a:r>
              <a:rPr lang="pl-PL" dirty="0"/>
              <a:t>Zróżnicowanie sposobu pracy (samodzielna – w zespole z pielęgniarkami)</a:t>
            </a:r>
          </a:p>
          <a:p>
            <a:r>
              <a:rPr lang="pl-PL" dirty="0"/>
              <a:t>Starzenie się społeczeństwa powoduje, że udzielamy i będziemy udzielać coraz więcej porad</a:t>
            </a:r>
          </a:p>
          <a:p>
            <a:endParaRPr lang="pl-PL" dirty="0"/>
          </a:p>
          <a:p>
            <a:r>
              <a:rPr lang="pl-PL" dirty="0"/>
              <a:t>ZA MAŁO KADR (a będzie jeszcze mniej) – ZA DUŻO PORAD (a będzie jeszcze więcej)</a:t>
            </a:r>
          </a:p>
        </p:txBody>
      </p:sp>
    </p:spTree>
    <p:extLst>
      <p:ext uri="{BB962C8B-B14F-4D97-AF65-F5344CB8AC3E}">
        <p14:creationId xmlns:p14="http://schemas.microsoft.com/office/powerpoint/2010/main" val="2517084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B0E5F7-2FD5-48AE-99EF-1A76415F4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Dlaczego jest nas za mało?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1A2F895-0C3E-4718-AA4B-A2B773CD5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Styl życia lekarza w obecnych czasach jest mało atrakcyjny, a lekarza POZ w ogóle nie jest atrakcyjny dla młodych</a:t>
            </a:r>
          </a:p>
          <a:p>
            <a:r>
              <a:rPr lang="pl-PL" dirty="0"/>
              <a:t>Brak realnej perspektywy dla młodych na rozwój zawodowy w POZ, w tym rozwój naukowy, ale również rozwój biznesowy</a:t>
            </a:r>
          </a:p>
          <a:p>
            <a:endParaRPr lang="pl-PL" dirty="0"/>
          </a:p>
          <a:p>
            <a:r>
              <a:rPr lang="pl-PL" dirty="0"/>
              <a:t>DLATEGO MŁODZIEŻ DO NAS NIE PRZYCHODZI!!!</a:t>
            </a:r>
          </a:p>
          <a:p>
            <a:endParaRPr lang="pl-PL" dirty="0"/>
          </a:p>
          <a:p>
            <a:r>
              <a:rPr lang="pl-PL" dirty="0"/>
              <a:t>ALE NAWET JAK PRZYJDZIE….</a:t>
            </a:r>
          </a:p>
        </p:txBody>
      </p:sp>
    </p:spTree>
    <p:extLst>
      <p:ext uri="{BB962C8B-B14F-4D97-AF65-F5344CB8AC3E}">
        <p14:creationId xmlns:p14="http://schemas.microsoft.com/office/powerpoint/2010/main" val="4009991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091B31-BDE9-4DD8-86CB-83B69A9FA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Dlaczego jest nas za mało?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035534-0C64-4CED-8A23-BBC4978A9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Młodzi lekarze nie chcą pracować tyle co starsi (i dobrze!)</a:t>
            </a:r>
          </a:p>
          <a:p>
            <a:r>
              <a:rPr lang="pl-PL" dirty="0"/>
              <a:t>Ilość przepracowywanych przez nich godzin jest mniejsza średnio 2,5 – 3 x</a:t>
            </a:r>
          </a:p>
          <a:p>
            <a:endParaRPr lang="pl-PL" dirty="0"/>
          </a:p>
          <a:p>
            <a:r>
              <a:rPr lang="pl-PL" dirty="0"/>
              <a:t>Na zastąpienie przechodzącego na emeryturę lub umierającego starszego lekarza potrzeba 2-3 młodych lekarzy aby wypracowali tyle samo godzin</a:t>
            </a:r>
          </a:p>
          <a:p>
            <a:endParaRPr lang="pl-PL" dirty="0"/>
          </a:p>
          <a:p>
            <a:r>
              <a:rPr lang="pl-PL" dirty="0"/>
              <a:t>W POZ potrzeba byłoby więc docelowo aby pojawiło się 40-90 tysięcy lekarzy (czyli praktycznie wszyscy aktualnie pracujący lekarze)</a:t>
            </a:r>
          </a:p>
          <a:p>
            <a:r>
              <a:rPr lang="pl-PL" dirty="0"/>
              <a:t>Aby w szpitalach nie zabrakło lekarzy to trzeba też 100 – 200 tysięcy lekarzy</a:t>
            </a:r>
          </a:p>
          <a:p>
            <a:pPr marL="0" indent="0" algn="ctr">
              <a:buNone/>
            </a:pPr>
            <a:r>
              <a:rPr lang="pl-PL" b="1" dirty="0">
                <a:solidFill>
                  <a:srgbClr val="FF0000"/>
                </a:solidFill>
              </a:rPr>
              <a:t>JEST TO NIEMOŻLIWE!!!!!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54999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2BD8BF-7172-4887-A13F-AC988E10A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8891" y="764373"/>
            <a:ext cx="9047309" cy="1293028"/>
          </a:xfrm>
        </p:spPr>
        <p:txBody>
          <a:bodyPr/>
          <a:lstStyle/>
          <a:p>
            <a:r>
              <a:rPr lang="pl-PL" dirty="0"/>
              <a:t>CZY PACJENTÓW MOŻE BYĆ MNIEJ?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B42094-82FA-4136-A485-3F7EB0D9B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Społeczeństwo się starzeje</a:t>
            </a:r>
          </a:p>
          <a:p>
            <a:r>
              <a:rPr lang="pl-PL" dirty="0"/>
              <a:t>Ludzie żyją dłużej</a:t>
            </a:r>
          </a:p>
          <a:p>
            <a:r>
              <a:rPr lang="pl-PL" dirty="0"/>
              <a:t>Chorzy ludzie żyją dłużej</a:t>
            </a:r>
          </a:p>
          <a:p>
            <a:r>
              <a:rPr lang="pl-PL" dirty="0"/>
              <a:t>Chore dzieci są ratowane przed śmiercią, ale niestety często nie przed chorobą i niepełnosprawnością</a:t>
            </a:r>
          </a:p>
          <a:p>
            <a:r>
              <a:rPr lang="pl-PL" dirty="0"/>
              <a:t>Rodzi się więcej dzieci</a:t>
            </a:r>
          </a:p>
          <a:p>
            <a:endParaRPr lang="pl-PL" dirty="0"/>
          </a:p>
          <a:p>
            <a:r>
              <a:rPr lang="pl-PL" dirty="0">
                <a:solidFill>
                  <a:srgbClr val="FF0000"/>
                </a:solidFill>
              </a:rPr>
              <a:t>PACJENTÓW I ŚWIADCZEŃ BĘDZIE STALE PRZYBYWAĆ PRZEZ NAJBLIŻSZE LATA</a:t>
            </a:r>
          </a:p>
        </p:txBody>
      </p:sp>
    </p:spTree>
    <p:extLst>
      <p:ext uri="{BB962C8B-B14F-4D97-AF65-F5344CB8AC3E}">
        <p14:creationId xmlns:p14="http://schemas.microsoft.com/office/powerpoint/2010/main" val="3864326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309642-3250-401E-9665-422720BAC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PODSUMOWANIE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60265D2-3678-4668-8AB0-51A1DBCA5E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Lekarzy jest za mało ale więcej nie będzie</a:t>
            </a:r>
          </a:p>
          <a:p>
            <a:r>
              <a:rPr lang="pl-PL" dirty="0"/>
              <a:t>Lekarze chcą mniej pracować</a:t>
            </a:r>
          </a:p>
          <a:p>
            <a:endParaRPr lang="pl-PL" dirty="0"/>
          </a:p>
          <a:p>
            <a:r>
              <a:rPr lang="pl-PL" dirty="0"/>
              <a:t>Pacjentów przybywa i będzie przybywać</a:t>
            </a:r>
          </a:p>
          <a:p>
            <a:r>
              <a:rPr lang="pl-PL" dirty="0"/>
              <a:t>Pacjenci nie chcą czekać w kolejkach</a:t>
            </a:r>
          </a:p>
          <a:p>
            <a:endParaRPr lang="pl-PL" dirty="0"/>
          </a:p>
          <a:p>
            <a:r>
              <a:rPr lang="pl-PL" dirty="0"/>
              <a:t>Politycy nie chcą wprowadzać dodatkowych opłat ani współpłacenia jako regulatora popytu</a:t>
            </a:r>
          </a:p>
          <a:p>
            <a:endParaRPr lang="pl-PL" dirty="0"/>
          </a:p>
          <a:p>
            <a:pPr marL="0" indent="0" algn="ctr">
              <a:buNone/>
            </a:pPr>
            <a:r>
              <a:rPr lang="pl-PL" dirty="0">
                <a:solidFill>
                  <a:srgbClr val="FF0000"/>
                </a:solidFill>
              </a:rPr>
              <a:t>CZYLI MAMY PROBLEM!!!!</a:t>
            </a:r>
          </a:p>
        </p:txBody>
      </p:sp>
    </p:spTree>
    <p:extLst>
      <p:ext uri="{BB962C8B-B14F-4D97-AF65-F5344CB8AC3E}">
        <p14:creationId xmlns:p14="http://schemas.microsoft.com/office/powerpoint/2010/main" val="644464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461C85-93FF-4382-ADE0-1A6DDA576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Możliwe rozwiązania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18C72E-B9E8-42F2-BF8D-6C1FE0434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Zbyt małą liczbę lekarzy aby obstawić aktualne godziny pracy POZ (8-18) można ominąć poprzez uwolnienie godzin pracy POZ do godzin możliwych do udźwignięcia przez dostępny personel (np. 9-16, albo 7-11 i potem 15-19). W pozostałych godzinach w stanach nagłych udziela pomocy ratownictwo medyczne tak jak zawsze a w sprawach planowych umawia się na inny dzień.</a:t>
            </a:r>
          </a:p>
          <a:p>
            <a:r>
              <a:rPr lang="pl-PL" dirty="0"/>
              <a:t>Powyższa metoda może trochę poprawić sytuację ale nie rozwiąże problemu całkowicie.</a:t>
            </a:r>
          </a:p>
          <a:p>
            <a:r>
              <a:rPr lang="pl-PL" dirty="0"/>
              <a:t>Skoro mamy zbyt mało lekarzy to musimy przenieść obowiązki na innych profesjonalistów medycznych (np. pielęgniarki).</a:t>
            </a:r>
          </a:p>
          <a:p>
            <a:r>
              <a:rPr lang="pl-PL" dirty="0"/>
              <a:t>Wykorzystując pracę zdalną można mniejszą grupą lekarzy zaopiekować się większą populacją (np. 1 lekarz na 2-3 gminy może udzielać porad przez </a:t>
            </a:r>
            <a:r>
              <a:rPr lang="pl-PL" dirty="0" err="1"/>
              <a:t>internet</a:t>
            </a:r>
            <a:r>
              <a:rPr lang="pl-PL" dirty="0"/>
              <a:t>).</a:t>
            </a:r>
          </a:p>
          <a:p>
            <a:r>
              <a:rPr lang="pl-PL" dirty="0"/>
              <a:t>Automatyzacja opieki i nadzoru nad osobami chorymi przewlekle – wykorzystanie urządzeń elektronicznych, </a:t>
            </a:r>
            <a:r>
              <a:rPr lang="pl-PL" dirty="0" err="1"/>
              <a:t>internetu</a:t>
            </a:r>
            <a:r>
              <a:rPr lang="pl-PL" dirty="0"/>
              <a:t> itp.</a:t>
            </a:r>
          </a:p>
          <a:p>
            <a:r>
              <a:rPr lang="pl-PL" dirty="0"/>
              <a:t>Zgodnie z przyjętą przez Federację filozofią wszystkie nowe rozwiązania powinny być dobrowolne dla lekarzy, dodatkowo finansowane i najlepiej poprzedzone pilotażem.</a:t>
            </a:r>
          </a:p>
        </p:txBody>
      </p:sp>
    </p:spTree>
    <p:extLst>
      <p:ext uri="{BB962C8B-B14F-4D97-AF65-F5344CB8AC3E}">
        <p14:creationId xmlns:p14="http://schemas.microsoft.com/office/powerpoint/2010/main" val="1463502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5AEED2-0D02-4BF0-A53C-80E44CFC8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ankieta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F51267-CFFC-4E55-802F-2C5144441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Aby ocenić:</a:t>
            </a:r>
          </a:p>
          <a:p>
            <a:pPr lvl="1"/>
            <a:r>
              <a:rPr lang="pl-PL" dirty="0"/>
              <a:t>Ile i jakich porad można byłoby uniknąć w POZ?</a:t>
            </a:r>
          </a:p>
          <a:p>
            <a:pPr lvl="1"/>
            <a:r>
              <a:rPr lang="pl-PL" dirty="0"/>
              <a:t>Które porady mogłyby odbyć się bez osobistego kontaktu z lekarzem?</a:t>
            </a:r>
          </a:p>
          <a:p>
            <a:pPr lvl="1"/>
            <a:r>
              <a:rPr lang="pl-PL" dirty="0"/>
              <a:t>Które porady można zautomatyzować?</a:t>
            </a:r>
          </a:p>
          <a:p>
            <a:pPr lvl="1"/>
            <a:r>
              <a:rPr lang="pl-PL" dirty="0"/>
              <a:t>Które porady można ustalić planowo z wyprzedzeniem?</a:t>
            </a:r>
          </a:p>
          <a:p>
            <a:pPr lvl="1"/>
            <a:r>
              <a:rPr lang="pl-PL" dirty="0"/>
              <a:t>Które porady są zwyczajnie zbędne?</a:t>
            </a:r>
          </a:p>
          <a:p>
            <a:r>
              <a:rPr lang="pl-PL" dirty="0"/>
              <a:t>Potrzeba jest wiarygodnych danych – nikt ich jak dotąd nie ma</a:t>
            </a:r>
          </a:p>
          <a:p>
            <a:endParaRPr lang="pl-PL" dirty="0"/>
          </a:p>
          <a:p>
            <a:r>
              <a:rPr lang="pl-PL" dirty="0"/>
              <a:t>Proponuję więc przeprowadzenie badania ankietowego w Federacji, które da nam odpowiednie dane</a:t>
            </a:r>
          </a:p>
        </p:txBody>
      </p:sp>
    </p:spTree>
    <p:extLst>
      <p:ext uri="{BB962C8B-B14F-4D97-AF65-F5344CB8AC3E}">
        <p14:creationId xmlns:p14="http://schemas.microsoft.com/office/powerpoint/2010/main" val="957931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4B0728-2E8C-443F-9C05-C66693C24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ANKIETA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DA9FF46-9B45-41F6-A1FF-3D6DB1804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Jednostronicowa ankieta w formie tabelki</a:t>
            </a:r>
          </a:p>
          <a:p>
            <a:r>
              <a:rPr lang="pl-PL" dirty="0"/>
              <a:t>Zaznaczamy w odpowiedniej rubryce co było przyczyną udzielania porad – stawiając kreseczkę, a jeśli problem z jakim zgłosił się pacjent wymagał badania fizykalnego to kreseczkę otaczamy kółeczkiem</a:t>
            </a:r>
          </a:p>
          <a:p>
            <a:r>
              <a:rPr lang="pl-PL" dirty="0"/>
              <a:t>Ankieta zawiera jeszcze pola – numer badającego (do analizy statystycznej), datę (do analizy zależności od dnia tygodnia i pory roku), ilość przyjętych w danym dniu pacjentów (pacjent może mieć kilka przyczyn udzielania świadczeń więc będzie więcej kreseczek niż pacjentów)</a:t>
            </a:r>
          </a:p>
        </p:txBody>
      </p:sp>
    </p:spTree>
    <p:extLst>
      <p:ext uri="{BB962C8B-B14F-4D97-AF65-F5344CB8AC3E}">
        <p14:creationId xmlns:p14="http://schemas.microsoft.com/office/powerpoint/2010/main" val="901089663"/>
      </p:ext>
    </p:extLst>
  </p:cSld>
  <p:clrMapOvr>
    <a:masterClrMapping/>
  </p:clrMapOvr>
</p:sld>
</file>

<file path=ppt/theme/theme1.xml><?xml version="1.0" encoding="utf-8"?>
<a:theme xmlns:a="http://schemas.openxmlformats.org/drawingml/2006/main" name="Para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TM04033937[[fn=Para]]</Template>
  <TotalTime>73</TotalTime>
  <Words>694</Words>
  <Application>Microsoft Office PowerPoint</Application>
  <PresentationFormat>Panoramiczny</PresentationFormat>
  <Paragraphs>75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5" baseType="lpstr">
      <vt:lpstr>Arial</vt:lpstr>
      <vt:lpstr>Century Gothic</vt:lpstr>
      <vt:lpstr>Para</vt:lpstr>
      <vt:lpstr>Badanie przyczyn udzielanych porad</vt:lpstr>
      <vt:lpstr>diagnoza</vt:lpstr>
      <vt:lpstr>Dlaczego jest nas za mało?</vt:lpstr>
      <vt:lpstr>Dlaczego jest nas za mało?</vt:lpstr>
      <vt:lpstr>CZY PACJENTÓW MOŻE BYĆ MNIEJ?</vt:lpstr>
      <vt:lpstr>PODSUMOWANIE</vt:lpstr>
      <vt:lpstr>Możliwe rozwiązania</vt:lpstr>
      <vt:lpstr>ankieta</vt:lpstr>
      <vt:lpstr>ANKIETA</vt:lpstr>
      <vt:lpstr>ANKIETA</vt:lpstr>
      <vt:lpstr>Wzór ankiety</vt:lpstr>
      <vt:lpstr>Pozyskane dane posłużą dalszym pracom analitycznym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Badanie przyczyn udzielanych porad</dc:title>
  <dc:creator>Tomasz Zieliński</dc:creator>
  <cp:lastModifiedBy>Tomasz Zieliński</cp:lastModifiedBy>
  <cp:revision>9</cp:revision>
  <dcterms:created xsi:type="dcterms:W3CDTF">2017-06-26T20:12:52Z</dcterms:created>
  <dcterms:modified xsi:type="dcterms:W3CDTF">2017-06-30T04:28:18Z</dcterms:modified>
</cp:coreProperties>
</file>