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1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7EE1844-A494-4B24-ACF6-997BF64E1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53A1A7AA-2D28-4C62-A5AB-3882A98FD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43B966EF-36A5-4AFD-9AED-F31866AC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2A43A33-40F4-480E-883F-EDF4BF11B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57CC308F-3DE3-4454-B68B-9CA18B7E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3182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D98AA4C-EFAF-49AA-8D1D-43D44D769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B953096C-19C4-47E1-9973-E5D238441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7BDDB5F-2553-410E-8878-9AF3D67F3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487BD45-0AE3-487E-A5F3-4E0F47F9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502FE42-DA55-4362-9057-B6D90E466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7919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735697B-FFDA-4480-A8DB-C5E2B2982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B374B76-FEB5-4D9D-90F8-836001A0E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8CC9C1A-A495-48A4-800F-B2C173DFF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4F680CB1-7206-4F66-8197-26DB6BC3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E79528B-03E3-4B51-8C07-25E3EC761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0967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CB375F4-F826-492D-9135-244F02708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2C0B2A9-2B68-4145-8E89-142C7844B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4EA426E-A17A-4BC5-8BCA-CADD679C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13F50FEE-D999-4D82-8FAF-4DF2E8B4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D1BCDD5F-F448-48D0-9C4A-F4E59538D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171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D43495E-284B-479A-BCAB-F8E4C0D0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7B1D7C1-84E2-4B01-A205-DDE3958F8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F9BD7D9-4A57-48F7-ABDA-AFE422C96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98D7-1FC8-4EB2-80D0-BC7ECB0D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4B562301-89FC-42CF-9309-497BD1CF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8809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AC78FBE-1B9F-4353-A821-2B618549D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C855F7A-F9DC-42DE-8E28-BEEC3E614C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966FBA52-AE3E-42A1-B342-96E1D0EE5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4BDE7A2-77D4-4AE2-93D7-6BF8FB03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E89C0A4-9934-4635-A09A-6EDA5C51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CCEB6990-BE40-48C9-A1B2-94941A517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4515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0382D3-F3E9-489C-BF28-9FFFBC7D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FD0E9E37-1E2C-4B39-BC1D-27528708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7349A468-ACAC-4B61-B78A-FA59D19BB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D8EF00A0-E454-4FF4-BD49-D4B0067FD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ACCD1CBA-F4FF-4D73-ACDD-9B5285144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F9398C8B-02FA-48EE-B6CC-FE33ABBD4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AA8F168D-AD0F-48A3-BE9F-81549EE10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D00AE4EF-E103-4180-8C75-B8F64EE0B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7139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3CF8720-4080-4195-9599-C05E131FA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03436CAA-0954-41B1-8830-48D3763A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13203CE6-FDB6-4042-9CFA-161FD20BE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C51AD99E-A4EA-4F70-ACCB-C4C700C59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9430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7F710412-723D-4BF4-A87F-6D03B2C55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E1FDE7BA-BB81-498E-B249-375BEF17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CC0EAF4-49E5-47A9-836A-1F3E40CAC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7706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CACA55-8DE3-4399-A272-D9160723E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F7AC23F-1359-4ED8-A60F-C21C6E415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4070287-2507-4FF3-9C8B-1D722F393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1C24C503-8021-4EFA-9357-394A596B9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FEEA922E-4A19-408A-B01F-7B6B690E4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BE012F68-C9C1-4840-A8C6-09A0ED201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6177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34EB715-676F-4FD7-8803-462798D53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82C3D317-30CF-45BE-8A19-B2CDF1D00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1E9C9140-E1D9-41FB-8D69-1793CF781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BD24E37-7125-4EB8-A9BA-9CD5C128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8A3BA46F-0126-4573-8F27-3749A80CE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E79E4222-44B3-4DB2-AD11-F71A53AEC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5142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830290BE-423F-45F1-AF68-079749C5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409A333-22B2-4F1E-AE12-E4229F0A2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6671168-F7BF-493E-8D29-DA8ABBA69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7FEF0-F570-499C-8744-2276D5A24A3F}" type="datetimeFigureOut">
              <a:rPr lang="pl-PL" smtClean="0"/>
              <a:pPr/>
              <a:t>2018-01-09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689F661-F053-4F55-B7C9-05B5F892B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4218879-FDFD-4AAF-A7E4-702C96FAE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BAF9F-DF64-4EA6-BFF8-9C105DC2657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6522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psk4.lublin.pl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mailto:koordynatorpoz@spsk4.lublin.pl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owdrzs@spsk4.lublin.p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zs@spsk4.lublin.pl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DA126E4B-8AA7-4586-9AFD-048E0E083F45}"/>
              </a:ext>
            </a:extLst>
          </p:cNvPr>
          <p:cNvSpPr txBox="1"/>
          <p:nvPr/>
        </p:nvSpPr>
        <p:spPr>
          <a:xfrm>
            <a:off x="320635" y="1744394"/>
            <a:ext cx="1140031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i="1" dirty="0">
                <a:solidFill>
                  <a:srgbClr val="FF3300"/>
                </a:solidFill>
              </a:rPr>
              <a:t>„Profilaktyka przede wszystkim – wczesne wykrywanie reumatoidalnego zapalenia stawów u osób w wieku aktywności zawodowej w woj. lubelskim, świętokrzyskim, podkarpackim i mazowieckim – projekt pilotażowy Kliniki Reumatologii i Układowych Chorób Tkanki Łącznej Samodzielnego Publicznego </a:t>
            </a:r>
            <a:r>
              <a:rPr lang="pl-PL" sz="2800" b="1" i="1" dirty="0" smtClean="0">
                <a:solidFill>
                  <a:srgbClr val="FF3300"/>
                </a:solidFill>
              </a:rPr>
              <a:t>Szpitala Klinicznego </a:t>
            </a:r>
            <a:r>
              <a:rPr lang="pl-PL" sz="2800" b="1" i="1" dirty="0">
                <a:solidFill>
                  <a:srgbClr val="FF3300"/>
                </a:solidFill>
              </a:rPr>
              <a:t>Nr 4 </a:t>
            </a:r>
            <a:r>
              <a:rPr lang="pl-PL" sz="2800" b="1" i="1" dirty="0" smtClean="0">
                <a:solidFill>
                  <a:srgbClr val="FF3300"/>
                </a:solidFill>
              </a:rPr>
              <a:t>w </a:t>
            </a:r>
            <a:r>
              <a:rPr lang="pl-PL" sz="2800" b="1" i="1" dirty="0">
                <a:solidFill>
                  <a:srgbClr val="FF3300"/>
                </a:solidFill>
              </a:rPr>
              <a:t>Lublinie</a:t>
            </a:r>
            <a:r>
              <a:rPr lang="pl-PL" sz="2800" b="1" i="1" dirty="0" smtClean="0">
                <a:solidFill>
                  <a:srgbClr val="FF3300"/>
                </a:solidFill>
              </a:rPr>
              <a:t>”</a:t>
            </a:r>
            <a:r>
              <a:rPr lang="pl-PL" sz="800" b="1" i="1" dirty="0" smtClean="0">
                <a:solidFill>
                  <a:srgbClr val="FF3300"/>
                </a:solidFill>
              </a:rPr>
              <a:t/>
            </a:r>
            <a:br>
              <a:rPr lang="pl-PL" sz="800" b="1" i="1" dirty="0" smtClean="0">
                <a:solidFill>
                  <a:srgbClr val="FF3300"/>
                </a:solidFill>
              </a:rPr>
            </a:br>
            <a:r>
              <a:rPr lang="pl-PL" sz="800" b="1" dirty="0">
                <a:solidFill>
                  <a:srgbClr val="FF3300"/>
                </a:solidFill>
              </a:rPr>
              <a:t/>
            </a:r>
            <a:br>
              <a:rPr lang="pl-PL" sz="800" b="1" dirty="0">
                <a:solidFill>
                  <a:srgbClr val="FF3300"/>
                </a:solidFill>
              </a:rPr>
            </a:br>
            <a:r>
              <a:rPr lang="pl-PL" sz="800" b="1" dirty="0" smtClean="0">
                <a:solidFill>
                  <a:srgbClr val="FF3300"/>
                </a:solidFill>
              </a:rPr>
              <a:t/>
            </a:r>
            <a:br>
              <a:rPr lang="pl-PL" sz="800" b="1" dirty="0" smtClean="0">
                <a:solidFill>
                  <a:srgbClr val="FF3300"/>
                </a:solidFill>
              </a:rPr>
            </a:br>
            <a:r>
              <a:rPr lang="pl-PL" sz="2800" b="1" dirty="0" smtClean="0">
                <a:solidFill>
                  <a:srgbClr val="FF3300"/>
                </a:solidFill>
              </a:rPr>
              <a:t>Okres </a:t>
            </a:r>
            <a:r>
              <a:rPr lang="pl-PL" sz="2800" b="1" dirty="0">
                <a:solidFill>
                  <a:srgbClr val="FF3300"/>
                </a:solidFill>
              </a:rPr>
              <a:t>realizacji: 01.08.2017 – </a:t>
            </a:r>
            <a:r>
              <a:rPr lang="pl-PL" sz="2800" b="1" dirty="0" smtClean="0">
                <a:solidFill>
                  <a:srgbClr val="FF3300"/>
                </a:solidFill>
              </a:rPr>
              <a:t>31.12.2020</a:t>
            </a:r>
          </a:p>
          <a:p>
            <a:pPr algn="ctr"/>
            <a:endParaRPr lang="pl-PL" sz="2800" b="1" dirty="0" smtClean="0"/>
          </a:p>
          <a:p>
            <a:pPr algn="ctr"/>
            <a:endParaRPr lang="pl-PL" sz="2800" b="1" dirty="0" smtClean="0"/>
          </a:p>
          <a:p>
            <a:pPr algn="ctr"/>
            <a:r>
              <a:rPr lang="pl-PL" sz="2800" b="1" i="1" dirty="0" smtClean="0"/>
              <a:t>Katarzyna Bublewicz-Guzy</a:t>
            </a:r>
          </a:p>
          <a:p>
            <a:pPr algn="ctr"/>
            <a:r>
              <a:rPr lang="pl-PL" sz="2800" b="1" i="1" dirty="0" smtClean="0"/>
              <a:t>Lublin, 14.12.2017 r.</a:t>
            </a:r>
          </a:p>
        </p:txBody>
      </p:sp>
    </p:spTree>
    <p:extLst>
      <p:ext uri="{BB962C8B-B14F-4D97-AF65-F5344CB8AC3E}">
        <p14:creationId xmlns:p14="http://schemas.microsoft.com/office/powerpoint/2010/main" xmlns="" val="407820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36691" y="1214658"/>
            <a:ext cx="105234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Badania przesiewowe w OWD – c.d.</a:t>
            </a: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2400" b="1" dirty="0"/>
              <a:t>wizyta 2 – faza potwierdzenia diagnozy (w terminie do 14 dni od wizyty 1 u reumatologa w OWD): badanie układu ruchu (lekarz; kwestionariusz pacjenta), analiza wyników badań</a:t>
            </a:r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2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957821" y="2186852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593767" y="3311546"/>
            <a:ext cx="3491346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Rozpoznanie wczesnego RZS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4296889" y="3309567"/>
            <a:ext cx="3491346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Rozpoznanie innej niż RZS zapalnej choroby reumatycznej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8037615" y="3321442"/>
            <a:ext cx="3491346" cy="7498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Wykluczenie RZS i innej zapalnej choroby reumatycznej</a:t>
            </a: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579913" y="4342719"/>
            <a:ext cx="3491346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Pacjent pozostaje pod stałą opieką AOS (prowadzony jest przez lekarza reumatologa)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599211" y="5355771"/>
            <a:ext cx="5525984" cy="1318161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Lekarz POZ otrzymuje informacje nt. zaleconego leczenia, wyników badań, terminów kontroli </a:t>
            </a:r>
            <a:br>
              <a:rPr lang="pl-PL" b="1" dirty="0"/>
            </a:br>
            <a:r>
              <a:rPr lang="pl-PL" b="1" dirty="0"/>
              <a:t>u reumatologa, wraz z informacjami dotyczącymi możliwości konsultacji pacjenta z reumatologiem </a:t>
            </a:r>
            <a:br>
              <a:rPr lang="pl-PL" b="1" dirty="0"/>
            </a:br>
            <a:r>
              <a:rPr lang="pl-PL" b="1" dirty="0"/>
              <a:t>w sytuacjach nagłych</a:t>
            </a: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4306785" y="4352616"/>
            <a:ext cx="3491346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Pacjent pozostaje pod opieką AOS</a:t>
            </a: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8071262" y="4411991"/>
            <a:ext cx="3491346" cy="100315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Pacjent ponownie skierowany do lekarza POZ z informacją nt. wyników badań i dalszego postępowania terapeutycznego</a:t>
            </a:r>
          </a:p>
        </p:txBody>
      </p:sp>
      <p:sp>
        <p:nvSpPr>
          <p:cNvPr id="34" name="Strzałka w dół 33"/>
          <p:cNvSpPr/>
          <p:nvPr/>
        </p:nvSpPr>
        <p:spPr>
          <a:xfrm flipH="1">
            <a:off x="2054432" y="4049484"/>
            <a:ext cx="380010" cy="30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Strzałka w dół 34"/>
          <p:cNvSpPr/>
          <p:nvPr/>
        </p:nvSpPr>
        <p:spPr>
          <a:xfrm flipH="1">
            <a:off x="5781306" y="4059381"/>
            <a:ext cx="380010" cy="30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Strzałka w dół 36"/>
          <p:cNvSpPr/>
          <p:nvPr/>
        </p:nvSpPr>
        <p:spPr>
          <a:xfrm flipH="1">
            <a:off x="2052452" y="5082640"/>
            <a:ext cx="380010" cy="2830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Strzałka w dół 37"/>
          <p:cNvSpPr/>
          <p:nvPr/>
        </p:nvSpPr>
        <p:spPr>
          <a:xfrm flipH="1">
            <a:off x="9628910" y="4085112"/>
            <a:ext cx="380010" cy="318654"/>
          </a:xfrm>
          <a:prstGeom prst="downArrow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9" name="Strzałka w dół 38"/>
          <p:cNvSpPr/>
          <p:nvPr/>
        </p:nvSpPr>
        <p:spPr>
          <a:xfrm flipH="1">
            <a:off x="5814952" y="5090555"/>
            <a:ext cx="380010" cy="30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36691" y="1297785"/>
            <a:ext cx="10523484" cy="92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Konkurs na wybór POZ do współpracy</a:t>
            </a:r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/>
              <a:t>warunki udziału w konkursie – podmioty zamierzające złożyć ofertę </a:t>
            </a:r>
            <a:r>
              <a:rPr lang="pl-PL" sz="2400" b="1" dirty="0" smtClean="0"/>
              <a:t>powinny:</a:t>
            </a: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/>
              <a:t>posiadać status jednostki podstawowej opieki zdrowotnej, działającej na podstawie obowiązujących przepisów prawa (ustawa z 15.04.2011 r. </a:t>
            </a:r>
            <a:br>
              <a:rPr lang="pl-PL" sz="2400" b="1" dirty="0"/>
            </a:br>
            <a:r>
              <a:rPr lang="pl-PL" sz="2400" b="1" dirty="0"/>
              <a:t>o działalności leczniczej),</a:t>
            </a:r>
          </a:p>
          <a:p>
            <a:pPr algn="ctr"/>
            <a:r>
              <a:rPr lang="pl-PL" sz="2400" b="1" dirty="0"/>
              <a:t>posiadać siedzibę na terenie województwa lubelskiego, świętokrzyskiego, podkarpackiego, mazowieckiego,</a:t>
            </a:r>
          </a:p>
          <a:p>
            <a:pPr algn="ctr"/>
            <a:r>
              <a:rPr lang="pl-PL" sz="2400" b="1" dirty="0"/>
              <a:t>zatrudniać minimum 1 lekarza, mającego prawo do udzielania świadczeń zdrowotnych w zakresie podstawowej opieki zdrowotnej i 1 pielęgniarkę,</a:t>
            </a:r>
          </a:p>
          <a:p>
            <a:pPr algn="ctr"/>
            <a:r>
              <a:rPr lang="pl-PL" sz="2400" b="1" dirty="0"/>
              <a:t>dysponować zasobami ludzkimi, technicznymi oraz miejscem umożliwiającym współpracę w ramach projektu.</a:t>
            </a:r>
          </a:p>
          <a:p>
            <a:pPr algn="ctr"/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21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793546" y="2248206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Schemat blokowy: łącznik 21"/>
          <p:cNvSpPr/>
          <p:nvPr/>
        </p:nvSpPr>
        <p:spPr>
          <a:xfrm>
            <a:off x="1425038" y="2802576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Schemat blokowy: łącznik 23"/>
          <p:cNvSpPr/>
          <p:nvPr/>
        </p:nvSpPr>
        <p:spPr>
          <a:xfrm>
            <a:off x="1375558" y="3905002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Schemat blokowy: łącznik 24"/>
          <p:cNvSpPr/>
          <p:nvPr/>
        </p:nvSpPr>
        <p:spPr>
          <a:xfrm>
            <a:off x="1432957" y="4639292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Schemat blokowy: łącznik 25"/>
          <p:cNvSpPr/>
          <p:nvPr/>
        </p:nvSpPr>
        <p:spPr>
          <a:xfrm>
            <a:off x="1134096" y="5397335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48566" y="1487790"/>
            <a:ext cx="10523484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Konkurs na wybór POZ do </a:t>
            </a:r>
            <a:r>
              <a:rPr lang="pl-PL" sz="4800" b="1" dirty="0" smtClean="0">
                <a:solidFill>
                  <a:srgbClr val="FF3300"/>
                </a:solidFill>
              </a:rPr>
              <a:t>współpracy</a:t>
            </a:r>
          </a:p>
          <a:p>
            <a:pPr algn="ctr"/>
            <a:endParaRPr lang="pl-PL" sz="2800" b="1" dirty="0">
              <a:solidFill>
                <a:srgbClr val="FF3300"/>
              </a:solidFill>
            </a:endParaRPr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/>
              <a:t>termin składania ofert: </a:t>
            </a:r>
            <a:r>
              <a:rPr lang="pl-PL" sz="2400" b="1" dirty="0" smtClean="0">
                <a:solidFill>
                  <a:srgbClr val="FF3300"/>
                </a:solidFill>
              </a:rPr>
              <a:t>20.01.</a:t>
            </a:r>
            <a:r>
              <a:rPr lang="pl-PL" sz="2400" b="1" dirty="0" smtClean="0">
                <a:solidFill>
                  <a:srgbClr val="FF3300"/>
                </a:solidFill>
              </a:rPr>
              <a:t>2017 </a:t>
            </a:r>
            <a:r>
              <a:rPr lang="pl-PL" sz="2400" b="1" dirty="0">
                <a:solidFill>
                  <a:srgbClr val="FF3300"/>
                </a:solidFill>
              </a:rPr>
              <a:t>r</a:t>
            </a:r>
            <a:r>
              <a:rPr lang="pl-PL" sz="2400" b="1" dirty="0" smtClean="0">
                <a:solidFill>
                  <a:srgbClr val="FF3300"/>
                </a:solidFill>
              </a:rPr>
              <a:t>.</a:t>
            </a:r>
            <a:endParaRPr lang="pl-PL" sz="2400" b="1" dirty="0"/>
          </a:p>
          <a:p>
            <a:pPr algn="ctr"/>
            <a:r>
              <a:rPr lang="pl-PL" sz="2400" b="1" dirty="0"/>
              <a:t>dokumentacja konkursowa: </a:t>
            </a:r>
            <a:endParaRPr lang="pl-PL" sz="2400" b="1" dirty="0" smtClean="0"/>
          </a:p>
          <a:p>
            <a:pPr algn="ctr"/>
            <a:r>
              <a:rPr lang="pl-PL" sz="2400" b="1" dirty="0" smtClean="0">
                <a:hlinkClick r:id="rId6"/>
              </a:rPr>
              <a:t>www.spsk4.lublin.pl</a:t>
            </a:r>
            <a:r>
              <a:rPr lang="pl-PL" sz="2400" b="1" dirty="0" smtClean="0"/>
              <a:t>  </a:t>
            </a:r>
          </a:p>
          <a:p>
            <a:pPr algn="ctr"/>
            <a:r>
              <a:rPr lang="pl-PL" sz="2400" b="1" dirty="0" smtClean="0"/>
              <a:t>(</a:t>
            </a:r>
            <a:r>
              <a:rPr lang="pl-PL" sz="2400" b="1" dirty="0" err="1"/>
              <a:t>bip-konkursy-konkursy</a:t>
            </a:r>
            <a:r>
              <a:rPr lang="pl-PL" sz="2400" b="1" dirty="0"/>
              <a:t> w toku)</a:t>
            </a:r>
            <a:br>
              <a:rPr lang="pl-PL" sz="24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21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2539217" y="2841972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696197" y="5380435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36691" y="1297785"/>
            <a:ext cx="10523484" cy="10187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Konkurs na wybór POZ do współpracy</a:t>
            </a:r>
          </a:p>
          <a:p>
            <a:pPr algn="ctr"/>
            <a:endParaRPr lang="pl-PL" sz="800" b="1" dirty="0"/>
          </a:p>
          <a:p>
            <a:pPr algn="ctr"/>
            <a:endParaRPr lang="pl-PL" sz="8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/>
              <a:t>dokumenty wymagane na etapie składania ofert: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druk oferty (załącznik 1) – str. </a:t>
            </a:r>
            <a:r>
              <a:rPr lang="pl-PL" sz="2400" b="1" dirty="0" smtClean="0"/>
              <a:t>8-9,</a:t>
            </a: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oświadczenie o spełnianiu warunków (załącznik 2) – str. </a:t>
            </a:r>
            <a:r>
              <a:rPr lang="pl-PL" sz="2400" b="1" dirty="0" smtClean="0"/>
              <a:t>10,</a:t>
            </a: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zaparafowany projekt umowy (załącznik 3) – str. </a:t>
            </a:r>
            <a:r>
              <a:rPr lang="pl-PL" sz="2400" b="1" dirty="0" smtClean="0"/>
              <a:t>11-19.</a:t>
            </a: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/>
            </a:r>
            <a:br>
              <a:rPr lang="pl-PL" sz="24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21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2562968" y="2485712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chemat blokowy: łącznik 10"/>
          <p:cNvSpPr/>
          <p:nvPr/>
        </p:nvSpPr>
        <p:spPr>
          <a:xfrm>
            <a:off x="3895107" y="3301339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chemat blokowy: łącznik 11"/>
          <p:cNvSpPr/>
          <p:nvPr/>
        </p:nvSpPr>
        <p:spPr>
          <a:xfrm>
            <a:off x="2313708" y="4047507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chemat blokowy: łącznik 12"/>
          <p:cNvSpPr/>
          <p:nvPr/>
        </p:nvSpPr>
        <p:spPr>
          <a:xfrm>
            <a:off x="2561110" y="4758046"/>
            <a:ext cx="136566" cy="130629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696197" y="5380435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308759" y="1193085"/>
            <a:ext cx="11223640" cy="1141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Kontakt</a:t>
            </a:r>
          </a:p>
          <a:p>
            <a:pPr algn="ctr"/>
            <a:r>
              <a:rPr lang="pl-PL" sz="2400" b="1" dirty="0"/>
              <a:t>Biuro projektu</a:t>
            </a:r>
            <a:br>
              <a:rPr lang="pl-PL" sz="2400" b="1" dirty="0"/>
            </a:br>
            <a:r>
              <a:rPr lang="pl-PL" sz="2400" b="1" dirty="0"/>
              <a:t>Samodzielny Publiczny Szpital Kliniczny Nr 4 w Lublinie</a:t>
            </a:r>
          </a:p>
          <a:p>
            <a:pPr algn="ctr"/>
            <a:r>
              <a:rPr lang="pl-PL" sz="2400" b="1" dirty="0"/>
              <a:t>ul. Jaczewskiego 8</a:t>
            </a:r>
            <a:br>
              <a:rPr lang="pl-PL" sz="2400" b="1" dirty="0"/>
            </a:br>
            <a:r>
              <a:rPr lang="pl-PL" sz="2400" b="1" dirty="0"/>
              <a:t>20-954 Lublin</a:t>
            </a:r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>
                <a:solidFill>
                  <a:srgbClr val="FF3300"/>
                </a:solidFill>
              </a:rPr>
              <a:t>Katarzyna Bublewicz-Guzy - pokój 123, I piętro</a:t>
            </a:r>
          </a:p>
          <a:p>
            <a:pPr algn="ctr"/>
            <a:r>
              <a:rPr lang="pl-PL" sz="2400" b="1" dirty="0">
                <a:solidFill>
                  <a:srgbClr val="FF3300"/>
                </a:solidFill>
              </a:rPr>
              <a:t>tel. 81 72 44 801</a:t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b="1" u="sng" dirty="0">
                <a:solidFill>
                  <a:srgbClr val="FF3300"/>
                </a:solidFill>
                <a:hlinkClick r:id="rId6"/>
              </a:rPr>
              <a:t>rzs@spsk4.lublin.pl</a:t>
            </a:r>
            <a:endParaRPr lang="pl-PL" sz="2400" b="1" u="sng" dirty="0">
              <a:solidFill>
                <a:srgbClr val="FF3300"/>
              </a:solidFill>
            </a:endParaRPr>
          </a:p>
          <a:p>
            <a:pPr algn="ctr"/>
            <a:r>
              <a:rPr lang="pl-PL" sz="2400" b="1" dirty="0">
                <a:solidFill>
                  <a:srgbClr val="FF3300"/>
                </a:solidFill>
              </a:rPr>
              <a:t/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b="1" dirty="0">
                <a:solidFill>
                  <a:srgbClr val="FF3300"/>
                </a:solidFill>
              </a:rPr>
              <a:t>dr n med. Ewa Chemperek: </a:t>
            </a:r>
            <a:r>
              <a:rPr lang="pl-PL" sz="2400" b="1" u="sng" dirty="0">
                <a:solidFill>
                  <a:srgbClr val="FF3300"/>
                </a:solidFill>
                <a:hlinkClick r:id="rId7"/>
              </a:rPr>
              <a:t>owdrzs@spsk4.lublin.pl</a:t>
            </a:r>
            <a:r>
              <a:rPr lang="pl-PL" sz="2400" b="1" u="sng" dirty="0">
                <a:solidFill>
                  <a:srgbClr val="FF3300"/>
                </a:solidFill>
              </a:rPr>
              <a:t/>
            </a:r>
            <a:br>
              <a:rPr lang="pl-PL" sz="2400" b="1" u="sng" dirty="0">
                <a:solidFill>
                  <a:srgbClr val="FF3300"/>
                </a:solidFill>
              </a:rPr>
            </a:br>
            <a:r>
              <a:rPr lang="pl-PL" sz="2400" b="1" dirty="0">
                <a:solidFill>
                  <a:srgbClr val="FF3300"/>
                </a:solidFill>
              </a:rPr>
              <a:t>Joanna Gryta: </a:t>
            </a:r>
            <a:r>
              <a:rPr lang="pl-PL" sz="2400" b="1" u="sng" dirty="0">
                <a:solidFill>
                  <a:srgbClr val="FF3300"/>
                </a:solidFill>
                <a:hlinkClick r:id="rId8"/>
              </a:rPr>
              <a:t>koordynatorpoz@spsk4.lublin.pl</a:t>
            </a:r>
            <a:r>
              <a:rPr lang="pl-PL" sz="2400" b="1" u="sng" dirty="0">
                <a:solidFill>
                  <a:srgbClr val="FF3300"/>
                </a:solidFill>
              </a:rPr>
              <a:t> </a:t>
            </a:r>
          </a:p>
          <a:p>
            <a:pPr algn="ctr"/>
            <a:endParaRPr lang="pl-PL" sz="800" b="1" dirty="0"/>
          </a:p>
          <a:p>
            <a:pPr algn="ctr"/>
            <a:endParaRPr lang="pl-PL" sz="8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/>
            </a:r>
            <a:br>
              <a:rPr lang="pl-PL" sz="24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1014417" y="1488296"/>
            <a:ext cx="10523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 </a:t>
            </a:r>
            <a:r>
              <a:rPr lang="pl-PL" sz="2400" b="1" dirty="0">
                <a:solidFill>
                  <a:srgbClr val="FF3300"/>
                </a:solidFill>
              </a:rPr>
              <a:t/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/>
              <a:t/>
            </a:r>
            <a:br>
              <a:rPr lang="pl-PL" sz="2400" dirty="0"/>
            </a:br>
            <a:endParaRPr lang="pl-PL" sz="2400" dirty="0"/>
          </a:p>
        </p:txBody>
      </p:sp>
      <p:pic>
        <p:nvPicPr>
          <p:cNvPr id="13" name="Obraz 12" descr="C:\Users\Asia-Laptop\Downloads\ULOTKA\zap stawów.jpg">
            <a:extLst>
              <a:ext uri="{FF2B5EF4-FFF2-40B4-BE49-F238E27FC236}">
                <a16:creationId xmlns:a16="http://schemas.microsoft.com/office/drawing/2014/main" xmlns="" id="{BD686733-07E8-48B0-8873-9BD947E17D8D}"/>
              </a:ext>
            </a:extLst>
          </p:cNvPr>
          <p:cNvPicPr/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65" t="9555" b="-581"/>
          <a:stretch/>
        </p:blipFill>
        <p:spPr bwMode="auto">
          <a:xfrm>
            <a:off x="1394244" y="1899303"/>
            <a:ext cx="4023265" cy="24811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xmlns="" id="{FCA63266-5E08-4C89-A5E2-A567F1756D6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7628" y="3064038"/>
            <a:ext cx="3735368" cy="2398215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xmlns="" id="{E094046B-5775-48CC-A6FC-13C1B895A5DB}"/>
              </a:ext>
            </a:extLst>
          </p:cNvPr>
          <p:cNvSpPr txBox="1"/>
          <p:nvPr/>
        </p:nvSpPr>
        <p:spPr>
          <a:xfrm>
            <a:off x="1935802" y="4591453"/>
            <a:ext cx="294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FF3300"/>
                </a:solidFill>
              </a:rPr>
              <a:t>Wczesne RZS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xmlns="" id="{8A551FC9-A5FB-4DD4-A469-9ACBDE7A46D2}"/>
              </a:ext>
            </a:extLst>
          </p:cNvPr>
          <p:cNvSpPr txBox="1"/>
          <p:nvPr/>
        </p:nvSpPr>
        <p:spPr>
          <a:xfrm>
            <a:off x="7706751" y="2531136"/>
            <a:ext cx="294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FF3300"/>
                </a:solidFill>
              </a:rPr>
              <a:t>Późne RZS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E094046B-5775-48CC-A6FC-13C1B895A5DB}"/>
              </a:ext>
            </a:extLst>
          </p:cNvPr>
          <p:cNvSpPr txBox="1"/>
          <p:nvPr/>
        </p:nvSpPr>
        <p:spPr>
          <a:xfrm>
            <a:off x="4237634" y="5812632"/>
            <a:ext cx="294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/>
              <a:t>Dziękuję za uwagę.</a:t>
            </a:r>
          </a:p>
        </p:txBody>
      </p:sp>
    </p:spTree>
    <p:extLst>
      <p:ext uri="{BB962C8B-B14F-4D97-AF65-F5344CB8AC3E}">
        <p14:creationId xmlns:p14="http://schemas.microsoft.com/office/powerpoint/2010/main" xmlns="" val="29382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DA126E4B-8AA7-4586-9AFD-048E0E083F45}"/>
              </a:ext>
            </a:extLst>
          </p:cNvPr>
          <p:cNvSpPr txBox="1"/>
          <p:nvPr/>
        </p:nvSpPr>
        <p:spPr>
          <a:xfrm>
            <a:off x="373134" y="1064570"/>
            <a:ext cx="11519065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Zakres projektu   </a:t>
            </a:r>
            <a:br>
              <a:rPr lang="pl-PL" sz="48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b="1" dirty="0"/>
              <a:t>szkolenia i warsztaty dla personelu medycznego POZ z zakresu rozpoznawania RZS,</a:t>
            </a:r>
            <a:br>
              <a:rPr lang="pl-PL" sz="2400" b="1" dirty="0"/>
            </a:br>
            <a:r>
              <a:rPr lang="pl-PL" sz="2400" b="1" dirty="0"/>
              <a:t>obejmujące badanie stawów, wykorzystanie narzędzi przesiewowych oraz podstawowych badań </a:t>
            </a:r>
            <a:r>
              <a:rPr lang="pl-PL" sz="2400" b="1" dirty="0" smtClean="0"/>
              <a:t>laboratoryjnych; </a:t>
            </a:r>
            <a:r>
              <a:rPr lang="pl-PL" sz="800" b="1" dirty="0" smtClean="0"/>
              <a:t/>
            </a:r>
            <a:br>
              <a:rPr lang="pl-PL" sz="800" b="1" dirty="0" smtClean="0"/>
            </a:br>
            <a:r>
              <a:rPr lang="pl-PL" sz="800" b="1" dirty="0" smtClean="0"/>
              <a:t/>
            </a:r>
            <a:br>
              <a:rPr lang="pl-PL" sz="800" b="1" dirty="0" smtClean="0"/>
            </a:br>
            <a:r>
              <a:rPr lang="pl-PL" sz="800" b="1" dirty="0" smtClean="0"/>
              <a:t/>
            </a:r>
            <a:br>
              <a:rPr lang="pl-PL" sz="800" b="1" dirty="0" smtClean="0"/>
            </a:br>
            <a:r>
              <a:rPr lang="pl-PL" sz="2400" b="1" dirty="0" smtClean="0"/>
              <a:t>szkolenia </a:t>
            </a:r>
            <a:r>
              <a:rPr lang="pl-PL" sz="2400" b="1" dirty="0"/>
              <a:t>e-learningowe dla lekarzy (platforma </a:t>
            </a:r>
            <a:r>
              <a:rPr lang="pl-PL" sz="2400" b="1" dirty="0" err="1"/>
              <a:t>e-learningowa</a:t>
            </a:r>
            <a:r>
              <a:rPr lang="pl-PL" sz="2400" b="1" dirty="0" smtClean="0"/>
              <a:t>); </a:t>
            </a:r>
            <a:r>
              <a:rPr lang="pl-PL" sz="800" b="1" dirty="0" smtClean="0"/>
              <a:t> </a:t>
            </a:r>
            <a:br>
              <a:rPr lang="pl-PL" sz="800" b="1" dirty="0" smtClean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 smtClean="0"/>
              <a:t>platforma </a:t>
            </a:r>
            <a:r>
              <a:rPr lang="pl-PL" sz="2400" b="1" dirty="0"/>
              <a:t>współpracy pomiędzy  lekarzami POZ i </a:t>
            </a:r>
            <a:r>
              <a:rPr lang="pl-PL" sz="2400" b="1" dirty="0" smtClean="0"/>
              <a:t>stworzonym w ramach SPSK Nr 4 Ośrodkiem </a:t>
            </a:r>
            <a:r>
              <a:rPr lang="pl-PL" sz="2400" b="1" dirty="0"/>
              <a:t>Wczesnej </a:t>
            </a:r>
            <a:r>
              <a:rPr lang="pl-PL" sz="2400" b="1" dirty="0" smtClean="0"/>
              <a:t>Diagnostyki (OWD), prowadzącym dalszą diagnostykę  </a:t>
            </a:r>
            <a:br>
              <a:rPr lang="pl-PL" sz="2400" b="1" dirty="0" smtClean="0"/>
            </a:br>
            <a:r>
              <a:rPr lang="pl-PL" sz="2400" b="1" dirty="0" smtClean="0"/>
              <a:t>w kierunku RZS;  </a:t>
            </a:r>
            <a:r>
              <a:rPr lang="pl-PL" sz="800" b="1" dirty="0" smtClean="0"/>
              <a:t> </a:t>
            </a:r>
            <a:br>
              <a:rPr lang="pl-PL" sz="800" b="1" dirty="0" smtClean="0"/>
            </a:br>
            <a:endParaRPr lang="pl-PL" sz="2400" b="1" dirty="0" smtClean="0"/>
          </a:p>
          <a:p>
            <a:pPr algn="ctr"/>
            <a:r>
              <a:rPr lang="pl-PL" sz="2400" b="1" dirty="0" smtClean="0"/>
              <a:t>badania przesiewowe pacjentów w ramach POZ i OWD;</a:t>
            </a: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>akcje edukacyjne dla pacjentów z podejrzeniem RZS.</a:t>
            </a:r>
            <a:endParaRPr lang="pl-PL" sz="2400" dirty="0"/>
          </a:p>
        </p:txBody>
      </p:sp>
      <p:sp>
        <p:nvSpPr>
          <p:cNvPr id="12" name="Strzałka: w prawo 11">
            <a:extLst>
              <a:ext uri="{FF2B5EF4-FFF2-40B4-BE49-F238E27FC236}">
                <a16:creationId xmlns:a16="http://schemas.microsoft.com/office/drawing/2014/main" xmlns="" id="{900B3A6A-FA9D-4AC9-980C-8006233DADC2}"/>
              </a:ext>
            </a:extLst>
          </p:cNvPr>
          <p:cNvSpPr/>
          <p:nvPr/>
        </p:nvSpPr>
        <p:spPr>
          <a:xfrm>
            <a:off x="383818" y="2010007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: w prawo 12">
            <a:extLst>
              <a:ext uri="{FF2B5EF4-FFF2-40B4-BE49-F238E27FC236}">
                <a16:creationId xmlns:a16="http://schemas.microsoft.com/office/drawing/2014/main" xmlns="" id="{548B221F-91D6-42F4-836B-60840804BE67}"/>
              </a:ext>
            </a:extLst>
          </p:cNvPr>
          <p:cNvSpPr/>
          <p:nvPr/>
        </p:nvSpPr>
        <p:spPr>
          <a:xfrm>
            <a:off x="1615517" y="3378525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: w prawo 13">
            <a:extLst>
              <a:ext uri="{FF2B5EF4-FFF2-40B4-BE49-F238E27FC236}">
                <a16:creationId xmlns:a16="http://schemas.microsoft.com/office/drawing/2014/main" xmlns="" id="{3FFD3DF3-226F-4878-A7AD-9CB6B2EEB32F}"/>
              </a:ext>
            </a:extLst>
          </p:cNvPr>
          <p:cNvSpPr/>
          <p:nvPr/>
        </p:nvSpPr>
        <p:spPr>
          <a:xfrm>
            <a:off x="429595" y="4111212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xmlns="" id="{0D0A60E6-9032-4716-9EA8-F96C71046CE4}"/>
              </a:ext>
            </a:extLst>
          </p:cNvPr>
          <p:cNvSpPr/>
          <p:nvPr/>
        </p:nvSpPr>
        <p:spPr>
          <a:xfrm>
            <a:off x="2113808" y="5560705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xmlns="" id="{1E145E46-7201-48BF-A147-C69BD1B75E47}"/>
              </a:ext>
            </a:extLst>
          </p:cNvPr>
          <p:cNvSpPr/>
          <p:nvPr/>
        </p:nvSpPr>
        <p:spPr>
          <a:xfrm>
            <a:off x="2280685" y="6287459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818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817938" y="1068231"/>
            <a:ext cx="10523484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Wskaźniki </a:t>
            </a:r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b="1" dirty="0">
                <a:solidFill>
                  <a:srgbClr val="FF3300"/>
                </a:solidFill>
              </a:rPr>
              <a:t>100 POZ </a:t>
            </a:r>
            <a:r>
              <a:rPr lang="pl-PL" sz="2400" b="1" dirty="0"/>
              <a:t>z terenu czterech województw </a:t>
            </a:r>
            <a:br>
              <a:rPr lang="pl-PL" sz="2400" b="1" dirty="0"/>
            </a:br>
            <a:r>
              <a:rPr lang="pl-PL" sz="2400" b="1" dirty="0"/>
              <a:t>(lubelskie, podkarpackie, mazowieckie, świętokrzyskie), </a:t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>Szkolenia: </a:t>
            </a:r>
            <a:r>
              <a:rPr lang="pl-PL" sz="2400" b="1" dirty="0"/>
              <a:t>15 grup szkoleniowych po 20 osób,</a:t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>Personel medyczny: </a:t>
            </a:r>
            <a:r>
              <a:rPr lang="pl-PL" sz="2400" b="1" dirty="0"/>
              <a:t>160 lekarzy, 140 pielęgniarek,</a:t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/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b="1" dirty="0">
                <a:solidFill>
                  <a:srgbClr val="FF3300"/>
                </a:solidFill>
              </a:rPr>
              <a:t>POZ: </a:t>
            </a:r>
            <a:r>
              <a:rPr lang="pl-PL" sz="2400" b="1" dirty="0"/>
              <a:t>2360 pacjentów, 4720 wizyt,</a:t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>OWD:</a:t>
            </a:r>
            <a:r>
              <a:rPr lang="pl-PL" sz="2400" b="1" dirty="0"/>
              <a:t> 2360 pacjentów (1. wizyta), 1652 pacjentów (2. wizyta),</a:t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>Akcje edukacyjne dla </a:t>
            </a:r>
            <a:r>
              <a:rPr lang="pl-PL" sz="2400" b="1" dirty="0" smtClean="0">
                <a:solidFill>
                  <a:srgbClr val="FF3300"/>
                </a:solidFill>
              </a:rPr>
              <a:t>pacjentów:</a:t>
            </a:r>
            <a:r>
              <a:rPr lang="pl-PL" sz="2400" b="1" dirty="0" smtClean="0"/>
              <a:t> </a:t>
            </a:r>
            <a:r>
              <a:rPr lang="pl-PL" sz="2400" b="1" dirty="0"/>
              <a:t>400 osób (4 gr. x 100 osób).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8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3061733" y="2010700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Strzałka: w prawo 18">
            <a:extLst>
              <a:ext uri="{FF2B5EF4-FFF2-40B4-BE49-F238E27FC236}">
                <a16:creationId xmlns:a16="http://schemas.microsoft.com/office/drawing/2014/main" xmlns="" id="{33F13310-DB43-4186-A876-C9F9CAFB3015}"/>
              </a:ext>
            </a:extLst>
          </p:cNvPr>
          <p:cNvSpPr/>
          <p:nvPr/>
        </p:nvSpPr>
        <p:spPr>
          <a:xfrm>
            <a:off x="2669546" y="3128858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trzałka: w prawo 19">
            <a:extLst>
              <a:ext uri="{FF2B5EF4-FFF2-40B4-BE49-F238E27FC236}">
                <a16:creationId xmlns:a16="http://schemas.microsoft.com/office/drawing/2014/main" xmlns="" id="{D9079CEE-63A8-496D-974B-ACF9018816F9}"/>
              </a:ext>
            </a:extLst>
          </p:cNvPr>
          <p:cNvSpPr/>
          <p:nvPr/>
        </p:nvSpPr>
        <p:spPr>
          <a:xfrm>
            <a:off x="2408141" y="3827930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Strzałka: w prawo 20">
            <a:extLst>
              <a:ext uri="{FF2B5EF4-FFF2-40B4-BE49-F238E27FC236}">
                <a16:creationId xmlns:a16="http://schemas.microsoft.com/office/drawing/2014/main" xmlns="" id="{8A03E23E-E46B-4E92-B2EE-11BC6575CE38}"/>
              </a:ext>
            </a:extLst>
          </p:cNvPr>
          <p:cNvSpPr/>
          <p:nvPr/>
        </p:nvSpPr>
        <p:spPr>
          <a:xfrm>
            <a:off x="3426698" y="4556850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Strzałka: w prawo 21">
            <a:extLst>
              <a:ext uri="{FF2B5EF4-FFF2-40B4-BE49-F238E27FC236}">
                <a16:creationId xmlns:a16="http://schemas.microsoft.com/office/drawing/2014/main" xmlns="" id="{25966E31-7734-4E4D-8704-C1849358850D}"/>
              </a:ext>
            </a:extLst>
          </p:cNvPr>
          <p:cNvSpPr/>
          <p:nvPr/>
        </p:nvSpPr>
        <p:spPr>
          <a:xfrm>
            <a:off x="1633865" y="5305422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Strzałka: w prawo 22">
            <a:extLst>
              <a:ext uri="{FF2B5EF4-FFF2-40B4-BE49-F238E27FC236}">
                <a16:creationId xmlns:a16="http://schemas.microsoft.com/office/drawing/2014/main" xmlns="" id="{359A472F-E1D5-4FA5-8ED9-3B497F2F591E}"/>
              </a:ext>
            </a:extLst>
          </p:cNvPr>
          <p:cNvSpPr/>
          <p:nvPr/>
        </p:nvSpPr>
        <p:spPr>
          <a:xfrm>
            <a:off x="1683864" y="6030179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394222" y="5487896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1096248" y="1130201"/>
            <a:ext cx="1052348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Ścieżka projektowa</a:t>
            </a:r>
            <a:r>
              <a:rPr lang="pl-PL" sz="7200" b="1" dirty="0">
                <a:solidFill>
                  <a:srgbClr val="FF3300"/>
                </a:solidFill>
              </a:rPr>
              <a:t/>
            </a:r>
            <a:br>
              <a:rPr lang="pl-PL" sz="72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4800" b="1" dirty="0"/>
              <a:t/>
            </a:r>
            <a:br>
              <a:rPr lang="pl-PL" sz="4800" b="1" dirty="0"/>
            </a:br>
            <a:r>
              <a:rPr lang="pl-PL" sz="4800" b="1" dirty="0">
                <a:solidFill>
                  <a:srgbClr val="FF3300"/>
                </a:solidFill>
              </a:rPr>
              <a:t> </a:t>
            </a:r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B9CA6F4B-D3A0-4353-BB43-EDCCE3A107BC}"/>
              </a:ext>
            </a:extLst>
          </p:cNvPr>
          <p:cNvSpPr/>
          <p:nvPr/>
        </p:nvSpPr>
        <p:spPr>
          <a:xfrm>
            <a:off x="2800640" y="2942865"/>
            <a:ext cx="6710182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Wydelegowanie przez POZ lekarzy i pielęgniarek do udziału </a:t>
            </a:r>
            <a:br>
              <a:rPr lang="pl-PL" sz="2000" b="1" dirty="0"/>
            </a:br>
            <a:r>
              <a:rPr lang="pl-PL" sz="2000" b="1" dirty="0"/>
              <a:t>w projekcie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5498E513-8630-46DE-A849-A31D6705174C}"/>
              </a:ext>
            </a:extLst>
          </p:cNvPr>
          <p:cNvSpPr/>
          <p:nvPr/>
        </p:nvSpPr>
        <p:spPr>
          <a:xfrm>
            <a:off x="901930" y="3937954"/>
            <a:ext cx="2898003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Szkolenie e-learningowe </a:t>
            </a:r>
            <a:br>
              <a:rPr lang="pl-PL" sz="2000" b="1" dirty="0"/>
            </a:br>
            <a:r>
              <a:rPr lang="pl-PL" sz="2000" b="1" dirty="0"/>
              <a:t>dla lekarzy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8386C620-2FA7-4743-9563-F9904DC51D13}"/>
              </a:ext>
            </a:extLst>
          </p:cNvPr>
          <p:cNvSpPr/>
          <p:nvPr/>
        </p:nvSpPr>
        <p:spPr>
          <a:xfrm>
            <a:off x="4188327" y="3907073"/>
            <a:ext cx="3955543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Szkolenia i warsztaty dla personelu medycznego (stacjonarne)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xmlns="" id="{001E3DE4-761F-43D4-A0F5-58495A7C6EB5}"/>
              </a:ext>
            </a:extLst>
          </p:cNvPr>
          <p:cNvSpPr/>
          <p:nvPr/>
        </p:nvSpPr>
        <p:spPr>
          <a:xfrm>
            <a:off x="8539937" y="3907073"/>
            <a:ext cx="2781466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Platforma współpracy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4488027" y="1957760"/>
            <a:ext cx="3291840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Wybór POZ do współpracy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xmlns="" id="{2B84A2A4-E1EA-469E-A782-6DBFB8FA71AB}"/>
              </a:ext>
            </a:extLst>
          </p:cNvPr>
          <p:cNvSpPr/>
          <p:nvPr/>
        </p:nvSpPr>
        <p:spPr>
          <a:xfrm>
            <a:off x="4488027" y="4902022"/>
            <a:ext cx="3291840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Badania przesiewowe w POZ</a:t>
            </a:r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FBB4AFC8-ACE0-491B-9D10-D7B4710981F9}"/>
              </a:ext>
            </a:extLst>
          </p:cNvPr>
          <p:cNvSpPr/>
          <p:nvPr/>
        </p:nvSpPr>
        <p:spPr>
          <a:xfrm>
            <a:off x="2719449" y="4902022"/>
            <a:ext cx="1447518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Wizyta 1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xmlns="" id="{0F0DD3FF-D461-498C-A823-E3D168D645DB}"/>
              </a:ext>
            </a:extLst>
          </p:cNvPr>
          <p:cNvSpPr/>
          <p:nvPr/>
        </p:nvSpPr>
        <p:spPr>
          <a:xfrm>
            <a:off x="8123250" y="4916074"/>
            <a:ext cx="1416959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Wizyta 2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xmlns="" id="{02C03DDA-ABB8-4A76-ACC2-2AD717C50441}"/>
              </a:ext>
            </a:extLst>
          </p:cNvPr>
          <p:cNvSpPr/>
          <p:nvPr/>
        </p:nvSpPr>
        <p:spPr>
          <a:xfrm>
            <a:off x="4532221" y="5937505"/>
            <a:ext cx="3291840" cy="661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Badania przesiewowe </a:t>
            </a:r>
            <a:br>
              <a:rPr lang="pl-PL" sz="2000" b="1" dirty="0"/>
            </a:br>
            <a:r>
              <a:rPr lang="pl-PL" sz="2000" b="1" dirty="0"/>
              <a:t>w OWD</a:t>
            </a:r>
          </a:p>
        </p:txBody>
      </p:sp>
      <p:sp>
        <p:nvSpPr>
          <p:cNvPr id="3" name="Strzałka: w dół 2">
            <a:extLst>
              <a:ext uri="{FF2B5EF4-FFF2-40B4-BE49-F238E27FC236}">
                <a16:creationId xmlns:a16="http://schemas.microsoft.com/office/drawing/2014/main" xmlns="" id="{BD731CCB-ABEF-49B2-9176-E18F3F56BEEE}"/>
              </a:ext>
            </a:extLst>
          </p:cNvPr>
          <p:cNvSpPr/>
          <p:nvPr/>
        </p:nvSpPr>
        <p:spPr>
          <a:xfrm>
            <a:off x="5913415" y="2576070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FF3300"/>
              </a:solidFill>
            </a:endParaRPr>
          </a:p>
        </p:txBody>
      </p:sp>
      <p:sp>
        <p:nvSpPr>
          <p:cNvPr id="25" name="Strzałka: w dół 24">
            <a:extLst>
              <a:ext uri="{FF2B5EF4-FFF2-40B4-BE49-F238E27FC236}">
                <a16:creationId xmlns:a16="http://schemas.microsoft.com/office/drawing/2014/main" xmlns="" id="{A2159A81-1336-4ED3-8E55-8F3ACCFBB7FB}"/>
              </a:ext>
            </a:extLst>
          </p:cNvPr>
          <p:cNvSpPr/>
          <p:nvPr/>
        </p:nvSpPr>
        <p:spPr>
          <a:xfrm>
            <a:off x="5919413" y="3556568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6" name="Strzałka: w dół 25">
            <a:extLst>
              <a:ext uri="{FF2B5EF4-FFF2-40B4-BE49-F238E27FC236}">
                <a16:creationId xmlns:a16="http://schemas.microsoft.com/office/drawing/2014/main" xmlns="" id="{97406918-8C6C-4064-A289-73E974893C5F}"/>
              </a:ext>
            </a:extLst>
          </p:cNvPr>
          <p:cNvSpPr/>
          <p:nvPr/>
        </p:nvSpPr>
        <p:spPr>
          <a:xfrm>
            <a:off x="2911272" y="3580209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7" name="Strzałka: w dół 26">
            <a:extLst>
              <a:ext uri="{FF2B5EF4-FFF2-40B4-BE49-F238E27FC236}">
                <a16:creationId xmlns:a16="http://schemas.microsoft.com/office/drawing/2014/main" xmlns="" id="{EB444FC2-97C7-4F4C-9D95-43CE8050879D}"/>
              </a:ext>
            </a:extLst>
          </p:cNvPr>
          <p:cNvSpPr/>
          <p:nvPr/>
        </p:nvSpPr>
        <p:spPr>
          <a:xfrm>
            <a:off x="8977929" y="3612436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8" name="Strzałka: w dół 27">
            <a:extLst>
              <a:ext uri="{FF2B5EF4-FFF2-40B4-BE49-F238E27FC236}">
                <a16:creationId xmlns:a16="http://schemas.microsoft.com/office/drawing/2014/main" xmlns="" id="{BB6677BB-6E28-42E4-9B7B-6E43A91D3400}"/>
              </a:ext>
            </a:extLst>
          </p:cNvPr>
          <p:cNvSpPr/>
          <p:nvPr/>
        </p:nvSpPr>
        <p:spPr>
          <a:xfrm>
            <a:off x="5935825" y="4555209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E447A158-E231-469C-8151-3C16CB47FD37}"/>
              </a:ext>
            </a:extLst>
          </p:cNvPr>
          <p:cNvSpPr/>
          <p:nvPr/>
        </p:nvSpPr>
        <p:spPr>
          <a:xfrm>
            <a:off x="7779867" y="5012532"/>
            <a:ext cx="333565" cy="484632"/>
          </a:xfrm>
          <a:prstGeom prst="rightArrow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: w lewo 4">
            <a:extLst>
              <a:ext uri="{FF2B5EF4-FFF2-40B4-BE49-F238E27FC236}">
                <a16:creationId xmlns:a16="http://schemas.microsoft.com/office/drawing/2014/main" xmlns="" id="{00F4135E-B521-46A1-89A2-509CCDC585B3}"/>
              </a:ext>
            </a:extLst>
          </p:cNvPr>
          <p:cNvSpPr/>
          <p:nvPr/>
        </p:nvSpPr>
        <p:spPr>
          <a:xfrm>
            <a:off x="4144644" y="5010276"/>
            <a:ext cx="359735" cy="484632"/>
          </a:xfrm>
          <a:prstGeom prst="leftArrow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xmlns="" id="{BBB0A222-0459-46F5-9E92-00FA2CEB06CC}"/>
              </a:ext>
            </a:extLst>
          </p:cNvPr>
          <p:cNvCxnSpPr>
            <a:cxnSpLocks/>
          </p:cNvCxnSpPr>
          <p:nvPr/>
        </p:nvCxnSpPr>
        <p:spPr>
          <a:xfrm>
            <a:off x="3799933" y="4583342"/>
            <a:ext cx="806103" cy="276075"/>
          </a:xfrm>
          <a:prstGeom prst="straightConnector1">
            <a:avLst/>
          </a:prstGeom>
          <a:ln>
            <a:solidFill>
              <a:srgbClr val="FF33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xmlns="" id="{C84005F5-3321-4897-BC3C-420621F7F55A}"/>
              </a:ext>
            </a:extLst>
          </p:cNvPr>
          <p:cNvCxnSpPr>
            <a:cxnSpLocks/>
          </p:cNvCxnSpPr>
          <p:nvPr/>
        </p:nvCxnSpPr>
        <p:spPr>
          <a:xfrm flipH="1">
            <a:off x="7706861" y="4574096"/>
            <a:ext cx="1069494" cy="289674"/>
          </a:xfrm>
          <a:prstGeom prst="straightConnector1">
            <a:avLst/>
          </a:prstGeom>
          <a:ln>
            <a:solidFill>
              <a:srgbClr val="FF33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Strzałka: w dół 35">
            <a:extLst>
              <a:ext uri="{FF2B5EF4-FFF2-40B4-BE49-F238E27FC236}">
                <a16:creationId xmlns:a16="http://schemas.microsoft.com/office/drawing/2014/main" xmlns="" id="{8F0DD12C-0CC7-42AC-B53A-3648AACBC176}"/>
              </a:ext>
            </a:extLst>
          </p:cNvPr>
          <p:cNvSpPr/>
          <p:nvPr/>
        </p:nvSpPr>
        <p:spPr>
          <a:xfrm>
            <a:off x="5935825" y="5563818"/>
            <a:ext cx="484632" cy="360865"/>
          </a:xfrm>
          <a:prstGeom prst="downArrow">
            <a:avLst/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xmlns="" id="{C84005F5-3321-4897-BC3C-420621F7F55A}"/>
              </a:ext>
            </a:extLst>
          </p:cNvPr>
          <p:cNvCxnSpPr>
            <a:cxnSpLocks/>
          </p:cNvCxnSpPr>
          <p:nvPr/>
        </p:nvCxnSpPr>
        <p:spPr>
          <a:xfrm flipH="1">
            <a:off x="7503001" y="5617145"/>
            <a:ext cx="1069494" cy="289674"/>
          </a:xfrm>
          <a:prstGeom prst="straightConnector1">
            <a:avLst/>
          </a:prstGeom>
          <a:ln>
            <a:solidFill>
              <a:srgbClr val="FF33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157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1014417" y="1488296"/>
            <a:ext cx="105234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200" b="1" dirty="0">
                <a:solidFill>
                  <a:srgbClr val="FF3300"/>
                </a:solidFill>
              </a:rPr>
              <a:t/>
            </a:r>
            <a:br>
              <a:rPr lang="pl-PL" sz="72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endParaRPr lang="pl-PL" sz="900" b="1" dirty="0">
              <a:solidFill>
                <a:srgbClr val="FF3300"/>
              </a:solidFill>
            </a:endParaRPr>
          </a:p>
          <a:p>
            <a:pPr algn="ctr"/>
            <a:endParaRPr lang="pl-PL" sz="900" b="1" dirty="0">
              <a:solidFill>
                <a:srgbClr val="FF3300"/>
              </a:solidFill>
            </a:endParaRPr>
          </a:p>
          <a:p>
            <a:pPr algn="ctr"/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>
                <a:solidFill>
                  <a:srgbClr val="FF3300"/>
                </a:solidFill>
              </a:rPr>
              <a:t/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/>
              <a:t/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11" name="Elipsa 10"/>
          <p:cNvSpPr/>
          <p:nvPr/>
        </p:nvSpPr>
        <p:spPr>
          <a:xfrm>
            <a:off x="3194463" y="2897581"/>
            <a:ext cx="5818909" cy="1603168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Zasady udziału w projekcie</a:t>
            </a:r>
          </a:p>
        </p:txBody>
      </p:sp>
      <p:sp>
        <p:nvSpPr>
          <p:cNvPr id="12" name="Elipsa 11"/>
          <p:cNvSpPr/>
          <p:nvPr/>
        </p:nvSpPr>
        <p:spPr>
          <a:xfrm>
            <a:off x="1436914" y="1626919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Umowy o współpracy z POZ</a:t>
            </a:r>
          </a:p>
        </p:txBody>
      </p:sp>
      <p:sp>
        <p:nvSpPr>
          <p:cNvPr id="13" name="Elipsa 12"/>
          <p:cNvSpPr/>
          <p:nvPr/>
        </p:nvSpPr>
        <p:spPr>
          <a:xfrm>
            <a:off x="4605645" y="1399308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Umowy z personelem medycznym POZ</a:t>
            </a:r>
          </a:p>
        </p:txBody>
      </p:sp>
      <p:sp>
        <p:nvSpPr>
          <p:cNvPr id="18" name="Elipsa 17"/>
          <p:cNvSpPr/>
          <p:nvPr/>
        </p:nvSpPr>
        <p:spPr>
          <a:xfrm>
            <a:off x="7798129" y="1587333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Działania edukacyjne </a:t>
            </a:r>
            <a:br>
              <a:rPr lang="pl-PL" b="1" dirty="0"/>
            </a:br>
            <a:r>
              <a:rPr lang="pl-PL" b="1" dirty="0"/>
              <a:t>- bezpłatne dla personelu med.</a:t>
            </a:r>
          </a:p>
        </p:txBody>
      </p:sp>
      <p:sp>
        <p:nvSpPr>
          <p:cNvPr id="19" name="Elipsa 18"/>
          <p:cNvSpPr/>
          <p:nvPr/>
        </p:nvSpPr>
        <p:spPr>
          <a:xfrm>
            <a:off x="9256815" y="2986643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Zajęcia –miejsca </a:t>
            </a:r>
            <a:br>
              <a:rPr lang="pl-PL" b="1" dirty="0"/>
            </a:br>
            <a:r>
              <a:rPr lang="pl-PL" b="1" dirty="0"/>
              <a:t>i terminy dogodne dla uczestników</a:t>
            </a:r>
          </a:p>
        </p:txBody>
      </p:sp>
      <p:sp>
        <p:nvSpPr>
          <p:cNvPr id="20" name="Elipsa 19"/>
          <p:cNvSpPr/>
          <p:nvPr/>
        </p:nvSpPr>
        <p:spPr>
          <a:xfrm>
            <a:off x="7932717" y="4380014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Możliwość uzyskania punktów edukacyjnych</a:t>
            </a:r>
          </a:p>
        </p:txBody>
      </p:sp>
      <p:sp>
        <p:nvSpPr>
          <p:cNvPr id="21" name="Elipsa 20"/>
          <p:cNvSpPr/>
          <p:nvPr/>
        </p:nvSpPr>
        <p:spPr>
          <a:xfrm>
            <a:off x="4748151" y="4912424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Każda wizyta w ramach projektu </a:t>
            </a:r>
            <a:br>
              <a:rPr lang="pl-PL" b="1" dirty="0"/>
            </a:br>
            <a:r>
              <a:rPr lang="pl-PL" b="1" dirty="0"/>
              <a:t>= 48 zł dla POZ</a:t>
            </a:r>
          </a:p>
        </p:txBody>
      </p:sp>
      <p:sp>
        <p:nvSpPr>
          <p:cNvPr id="22" name="Elipsa 21"/>
          <p:cNvSpPr/>
          <p:nvPr/>
        </p:nvSpPr>
        <p:spPr>
          <a:xfrm>
            <a:off x="1622961" y="4542310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Średnia liczba wizyt w 1 POZ - 48</a:t>
            </a:r>
          </a:p>
        </p:txBody>
      </p:sp>
      <p:sp>
        <p:nvSpPr>
          <p:cNvPr id="23" name="Elipsa 22"/>
          <p:cNvSpPr/>
          <p:nvPr/>
        </p:nvSpPr>
        <p:spPr>
          <a:xfrm>
            <a:off x="302820" y="3067790"/>
            <a:ext cx="2707574" cy="1223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Skuteczność  lekarzy  </a:t>
            </a:r>
            <a:r>
              <a:rPr lang="pl-PL" b="1" dirty="0" smtClean="0"/>
              <a:t>POZ - </a:t>
            </a:r>
            <a:r>
              <a:rPr lang="pl-PL" b="1" dirty="0"/>
              <a:t>min. 70%</a:t>
            </a:r>
          </a:p>
        </p:txBody>
      </p:sp>
      <p:sp>
        <p:nvSpPr>
          <p:cNvPr id="25" name="Strzałka w górę 24"/>
          <p:cNvSpPr/>
          <p:nvPr/>
        </p:nvSpPr>
        <p:spPr>
          <a:xfrm>
            <a:off x="5902035" y="2588821"/>
            <a:ext cx="403761" cy="3087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Strzałka w górę 25"/>
          <p:cNvSpPr/>
          <p:nvPr/>
        </p:nvSpPr>
        <p:spPr>
          <a:xfrm>
            <a:off x="8087096" y="2648198"/>
            <a:ext cx="380009" cy="4987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Strzałka w górę 26"/>
          <p:cNvSpPr/>
          <p:nvPr/>
        </p:nvSpPr>
        <p:spPr>
          <a:xfrm>
            <a:off x="3526972" y="2681844"/>
            <a:ext cx="380010" cy="5363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Strzałka w lewo 27"/>
          <p:cNvSpPr/>
          <p:nvPr/>
        </p:nvSpPr>
        <p:spPr>
          <a:xfrm>
            <a:off x="2933205" y="3420095"/>
            <a:ext cx="285007" cy="3800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Strzałka w prawo 28"/>
          <p:cNvSpPr/>
          <p:nvPr/>
        </p:nvSpPr>
        <p:spPr>
          <a:xfrm>
            <a:off x="9001496" y="3455719"/>
            <a:ext cx="320634" cy="3562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Strzałka w dół 29"/>
          <p:cNvSpPr/>
          <p:nvPr/>
        </p:nvSpPr>
        <p:spPr>
          <a:xfrm flipH="1">
            <a:off x="5902035" y="4500748"/>
            <a:ext cx="415636" cy="415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Strzałka w dół 30"/>
          <p:cNvSpPr/>
          <p:nvPr/>
        </p:nvSpPr>
        <p:spPr>
          <a:xfrm flipH="1">
            <a:off x="3847604" y="4275117"/>
            <a:ext cx="378028" cy="5086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Strzałka w dół 31"/>
          <p:cNvSpPr/>
          <p:nvPr/>
        </p:nvSpPr>
        <p:spPr>
          <a:xfrm flipH="1">
            <a:off x="8110847" y="4191990"/>
            <a:ext cx="340422" cy="4591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249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36691" y="1333411"/>
            <a:ext cx="10523484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Pacjenci – grupa docelowa</a:t>
            </a: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2400" b="1" dirty="0"/>
              <a:t>w wieku </a:t>
            </a:r>
            <a:r>
              <a:rPr lang="pl-PL" sz="2400" b="1" dirty="0" smtClean="0"/>
              <a:t>produkcyjnym, </a:t>
            </a:r>
            <a:r>
              <a:rPr lang="pl-PL" sz="2400" b="1" dirty="0"/>
              <a:t>tj. osoby aktywne zawodowo (18-67 lat</a:t>
            </a:r>
            <a:r>
              <a:rPr lang="pl-PL" sz="2400" b="1" dirty="0" smtClean="0"/>
              <a:t>),</a:t>
            </a: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 z obrzękiem co najmniej jednego stawu trwającym co najmniej 3 tygodnie, który nie jest wynikiem </a:t>
            </a:r>
            <a:r>
              <a:rPr lang="pl-PL" sz="2400" b="1" dirty="0" smtClean="0"/>
              <a:t>urazu,</a:t>
            </a:r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po spełnieniu kryteriów kwalifikacji do programu, których wyniki testów przesiewowych będą sugerowały RZS </a:t>
            </a:r>
            <a:r>
              <a:rPr lang="pl-PL" sz="2400" b="1" dirty="0" smtClean="0"/>
              <a:t>.</a:t>
            </a:r>
            <a:r>
              <a:rPr lang="pl-PL" sz="6600" b="1" dirty="0">
                <a:solidFill>
                  <a:srgbClr val="FF0000"/>
                </a:solidFill>
              </a:rPr>
              <a:t/>
            </a:r>
            <a:br>
              <a:rPr lang="pl-PL" sz="6600" b="1" dirty="0">
                <a:solidFill>
                  <a:srgbClr val="FF0000"/>
                </a:solidFill>
              </a:rPr>
            </a:br>
            <a:r>
              <a:rPr lang="pl-PL" sz="900" b="1" dirty="0">
                <a:solidFill>
                  <a:srgbClr val="FF0000"/>
                </a:solidFill>
              </a:rPr>
              <a:t/>
            </a:r>
            <a:br>
              <a:rPr lang="pl-PL" sz="900" b="1" dirty="0">
                <a:solidFill>
                  <a:srgbClr val="FF00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8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1541692" y="2450087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trzałka: w prawo 19">
            <a:extLst>
              <a:ext uri="{FF2B5EF4-FFF2-40B4-BE49-F238E27FC236}">
                <a16:creationId xmlns:a16="http://schemas.microsoft.com/office/drawing/2014/main" xmlns="" id="{D9079CEE-63A8-496D-974B-ACF9018816F9}"/>
              </a:ext>
            </a:extLst>
          </p:cNvPr>
          <p:cNvSpPr/>
          <p:nvPr/>
        </p:nvSpPr>
        <p:spPr>
          <a:xfrm>
            <a:off x="1042477" y="4659204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: w prawo 19">
            <a:extLst>
              <a:ext uri="{FF2B5EF4-FFF2-40B4-BE49-F238E27FC236}">
                <a16:creationId xmlns:a16="http://schemas.microsoft.com/office/drawing/2014/main" xmlns="" id="{D9079CEE-63A8-496D-974B-ACF9018816F9}"/>
              </a:ext>
            </a:extLst>
          </p:cNvPr>
          <p:cNvSpPr/>
          <p:nvPr/>
        </p:nvSpPr>
        <p:spPr>
          <a:xfrm>
            <a:off x="601111" y="3552819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886845" y="1381846"/>
            <a:ext cx="10523484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Badania przesiewowe w POZ (2 wizyty)</a:t>
            </a:r>
          </a:p>
          <a:p>
            <a:pPr algn="ctr"/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>wizyta </a:t>
            </a:r>
            <a:r>
              <a:rPr lang="pl-PL" sz="2400" b="1" dirty="0" smtClean="0"/>
              <a:t>1: wywiad </a:t>
            </a:r>
            <a:r>
              <a:rPr lang="pl-PL" sz="2400" b="1" dirty="0"/>
              <a:t>– kwestionariusz dla lekarza/pacjenta; badanie układu ruchu </a:t>
            </a:r>
            <a:br>
              <a:rPr lang="pl-PL" sz="2400" b="1" dirty="0"/>
            </a:br>
            <a:r>
              <a:rPr lang="pl-PL" sz="2400" b="1" dirty="0"/>
              <a:t>z użyciem testu uciskowego; skierowanie na badania (OB, CRP, morfologia - NFZ);</a:t>
            </a:r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1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591666" y="2545090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593766" y="1179032"/>
            <a:ext cx="1125780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Badania przesiewowe w POZ – c.d.</a:t>
            </a: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2400" b="1" dirty="0"/>
              <a:t>wizyta </a:t>
            </a:r>
            <a:r>
              <a:rPr lang="pl-PL" sz="2400" b="1" dirty="0" smtClean="0"/>
              <a:t>2: </a:t>
            </a:r>
            <a:r>
              <a:rPr lang="pl-PL" sz="2400" b="1" dirty="0" smtClean="0">
                <a:solidFill>
                  <a:srgbClr val="FF0000"/>
                </a:solidFill>
              </a:rPr>
              <a:t>do </a:t>
            </a:r>
            <a:r>
              <a:rPr lang="pl-PL" sz="2400" b="1" dirty="0">
                <a:solidFill>
                  <a:srgbClr val="FF0000"/>
                </a:solidFill>
              </a:rPr>
              <a:t>2 tygodni od </a:t>
            </a:r>
            <a:r>
              <a:rPr lang="pl-PL" sz="2400" b="1" dirty="0" smtClean="0">
                <a:solidFill>
                  <a:srgbClr val="FF0000"/>
                </a:solidFill>
              </a:rPr>
              <a:t>pierwszej wizyty </a:t>
            </a:r>
            <a:r>
              <a:rPr lang="pl-PL" sz="2400" b="1" dirty="0" smtClean="0"/>
              <a:t>– </a:t>
            </a:r>
            <a:r>
              <a:rPr lang="pl-PL" sz="2400" b="1" dirty="0"/>
              <a:t>kompletowanie dokumentacji medycznej dotyczącej pacjenta: kwestionariusz pacjenta, kwestionariusz przesiewowy dla lekarza, analiza wyników badań; powtórzenie badania układu ruchu (test ściskania stawów śródręczno-paliczkowych oraz </a:t>
            </a:r>
            <a:r>
              <a:rPr lang="pl-PL" sz="2400" b="1" dirty="0" err="1"/>
              <a:t>śródstopno-paliczkowych</a:t>
            </a:r>
            <a:r>
              <a:rPr lang="pl-PL" sz="2400" b="1" dirty="0"/>
              <a:t>);</a:t>
            </a:r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2400" b="1" dirty="0" smtClean="0">
                <a:solidFill>
                  <a:srgbClr val="FF3300"/>
                </a:solidFill>
              </a:rPr>
              <a:t>wystawienie </a:t>
            </a:r>
            <a:r>
              <a:rPr lang="pl-PL" sz="2400" b="1" dirty="0">
                <a:solidFill>
                  <a:srgbClr val="FF3300"/>
                </a:solidFill>
              </a:rPr>
              <a:t>skierowania do lekarza reumatologa – wystarczy spełnienie </a:t>
            </a:r>
            <a:br>
              <a:rPr lang="pl-PL" sz="2400" b="1" dirty="0">
                <a:solidFill>
                  <a:srgbClr val="FF3300"/>
                </a:solidFill>
              </a:rPr>
            </a:br>
            <a:r>
              <a:rPr lang="pl-PL" sz="2400" b="1" dirty="0">
                <a:solidFill>
                  <a:srgbClr val="FF3300"/>
                </a:solidFill>
              </a:rPr>
              <a:t>1 z poniższych kryteriów:</a:t>
            </a: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2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292803" y="2127475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579420" y="4712834"/>
            <a:ext cx="4263240" cy="749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dodatni wynik kwestionariusza dla pacjenta (&gt;6 </a:t>
            </a:r>
            <a:r>
              <a:rPr lang="pl-PL" b="1" dirty="0" err="1"/>
              <a:t>pkt</a:t>
            </a:r>
            <a:r>
              <a:rPr lang="pl-PL" b="1" dirty="0"/>
              <a:t>) + podwyższone wartości OB i CRP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6149442" y="4710853"/>
            <a:ext cx="4263240" cy="749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dodatni wynik kwestionariusza dla pacjenta (≥6 </a:t>
            </a:r>
            <a:r>
              <a:rPr lang="pl-PL" b="1" dirty="0" err="1"/>
              <a:t>pkt</a:t>
            </a:r>
            <a:r>
              <a:rPr lang="pl-PL" b="1" dirty="0"/>
              <a:t>) i/lub lekarza + dodatni test ściskania ręki i/lub stopy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565566" y="5684631"/>
            <a:ext cx="4263240" cy="749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dodatni wynik kwestionariusza dla lekarza + podwyższone wartości OB i CRP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6159337" y="5670775"/>
            <a:ext cx="4263240" cy="765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dodatni wynik kwestionariusza dla pacjenta (≥6 </a:t>
            </a:r>
            <a:r>
              <a:rPr lang="pl-PL" b="1" dirty="0" err="1"/>
              <a:t>pkt</a:t>
            </a:r>
            <a:r>
              <a:rPr lang="pl-PL" b="1" dirty="0"/>
              <a:t>) i/lub lekarza + dodatni test ściskania innego obrzękniętego stawu</a:t>
            </a:r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EB996B6-1D77-4263-85A0-9D883446CD49}"/>
              </a:ext>
            </a:extLst>
          </p:cNvPr>
          <p:cNvSpPr txBox="1"/>
          <p:nvPr/>
        </p:nvSpPr>
        <p:spPr>
          <a:xfrm>
            <a:off x="708073" y="5416061"/>
            <a:ext cx="10775853" cy="12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E125FA3-DC96-4D1D-97B2-5EDDDB26C4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50" y="236798"/>
            <a:ext cx="2898003" cy="136702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9E792E9-C055-488D-804C-72FB81E7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5312" y="434860"/>
            <a:ext cx="3568738" cy="1053436"/>
          </a:xfrm>
          <a:prstGeom prst="rect">
            <a:avLst/>
          </a:prstGeom>
        </p:spPr>
      </p:pic>
      <p:pic>
        <p:nvPicPr>
          <p:cNvPr id="9" name="Obraz 8" descr="C:\Users\Asia-Laptop\Downloads\krzyz.gif">
            <a:extLst>
              <a:ext uri="{FF2B5EF4-FFF2-40B4-BE49-F238E27FC236}">
                <a16:creationId xmlns:a16="http://schemas.microsoft.com/office/drawing/2014/main" xmlns="" id="{54EB7F8C-8F9C-4E4E-8895-174ECFE93F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84" y="5462253"/>
            <a:ext cx="1127116" cy="102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 descr="C:\Users\Asia-Laptop\Downloads\logo programu.png">
            <a:extLst>
              <a:ext uri="{FF2B5EF4-FFF2-40B4-BE49-F238E27FC236}">
                <a16:creationId xmlns:a16="http://schemas.microsoft.com/office/drawing/2014/main" xmlns="" id="{AEB00FD7-6E24-4DA4-BFF6-1600C0DDA2E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4760" y="5334115"/>
            <a:ext cx="1127116" cy="10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3F6DF1F6-2EAC-416B-AAC6-4F95F80FA9C6}"/>
              </a:ext>
            </a:extLst>
          </p:cNvPr>
          <p:cNvSpPr txBox="1"/>
          <p:nvPr/>
        </p:nvSpPr>
        <p:spPr>
          <a:xfrm>
            <a:off x="936691" y="1321536"/>
            <a:ext cx="105234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b="1" dirty="0">
                <a:solidFill>
                  <a:srgbClr val="FF3300"/>
                </a:solidFill>
              </a:rPr>
              <a:t>Badania przesiewowe w OWD</a:t>
            </a:r>
            <a:endParaRPr lang="pl-PL" sz="2400" b="1" dirty="0"/>
          </a:p>
          <a:p>
            <a:pPr algn="ctr"/>
            <a:endParaRPr lang="pl-PL" sz="900" b="1" dirty="0"/>
          </a:p>
          <a:p>
            <a:pPr algn="ctr"/>
            <a:r>
              <a:rPr lang="pl-PL" sz="2400" b="1" dirty="0"/>
              <a:t>wizyta 1 </a:t>
            </a:r>
            <a:r>
              <a:rPr lang="pl-PL" sz="2400" b="1" dirty="0" smtClean="0"/>
              <a:t>– faza </a:t>
            </a:r>
            <a:r>
              <a:rPr lang="pl-PL" sz="2400" b="1" dirty="0"/>
              <a:t>weryfikacji diagnozy (</a:t>
            </a:r>
            <a:r>
              <a:rPr lang="pl-PL" sz="2400" b="1" dirty="0" smtClean="0"/>
              <a:t>maksymalnie </a:t>
            </a:r>
            <a:r>
              <a:rPr lang="pl-PL" sz="2400" b="1" dirty="0"/>
              <a:t>2 tygodnie od wystawienia skierowania przez lekarza POZ): zebranie wywiadu, badanie układu ruchu;</a:t>
            </a:r>
          </a:p>
          <a:p>
            <a:pPr algn="ctr"/>
            <a:r>
              <a:rPr lang="pl-PL" sz="800" b="1" dirty="0"/>
              <a:t/>
            </a:r>
            <a:br>
              <a:rPr lang="pl-PL" sz="800" b="1" dirty="0"/>
            </a:br>
            <a:r>
              <a:rPr lang="pl-PL" sz="800" b="1" dirty="0"/>
              <a:t/>
            </a:r>
            <a:br>
              <a:rPr lang="pl-PL" sz="800" b="1" dirty="0"/>
            </a:br>
            <a:endParaRPr lang="pl-PL" sz="2400" b="1" dirty="0">
              <a:solidFill>
                <a:srgbClr val="FF3300"/>
              </a:solidFill>
            </a:endParaRPr>
          </a:p>
          <a:p>
            <a:pPr algn="ctr"/>
            <a:endParaRPr lang="pl-PL" sz="2400" b="1" dirty="0">
              <a:solidFill>
                <a:srgbClr val="FF3300"/>
              </a:solidFill>
            </a:endParaRPr>
          </a:p>
          <a:p>
            <a:pPr algn="ctr"/>
            <a:r>
              <a:rPr lang="pl-PL" sz="20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pl-PL" sz="6600" b="1" dirty="0">
                <a:solidFill>
                  <a:srgbClr val="FF3300"/>
                </a:solidFill>
              </a:rPr>
              <a:t/>
            </a:r>
            <a:br>
              <a:rPr lang="pl-PL" sz="6600" b="1" dirty="0">
                <a:solidFill>
                  <a:srgbClr val="FF3300"/>
                </a:solidFill>
              </a:rPr>
            </a:br>
            <a:r>
              <a:rPr lang="pl-PL" sz="900" b="1" dirty="0">
                <a:solidFill>
                  <a:srgbClr val="FF3300"/>
                </a:solidFill>
              </a:rPr>
              <a:t/>
            </a:r>
            <a:br>
              <a:rPr lang="pl-PL" sz="900" b="1" dirty="0">
                <a:solidFill>
                  <a:srgbClr val="FF3300"/>
                </a:solidFill>
              </a:rPr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sz="4800" dirty="0"/>
              <a:t/>
            </a:r>
            <a:br>
              <a:rPr lang="pl-PL" sz="4800" dirty="0"/>
            </a:br>
            <a:endParaRPr lang="pl-PL" sz="2400" dirty="0"/>
          </a:p>
        </p:txBody>
      </p:sp>
      <p:sp>
        <p:nvSpPr>
          <p:cNvPr id="12" name="Strzałka: w prawo 17">
            <a:extLst>
              <a:ext uri="{FF2B5EF4-FFF2-40B4-BE49-F238E27FC236}">
                <a16:creationId xmlns:a16="http://schemas.microsoft.com/office/drawing/2014/main" xmlns="" id="{D1EB7CD0-CDC9-4F76-A3F3-4B4D4B923E3E}"/>
              </a:ext>
            </a:extLst>
          </p:cNvPr>
          <p:cNvSpPr/>
          <p:nvPr/>
        </p:nvSpPr>
        <p:spPr>
          <a:xfrm>
            <a:off x="530309" y="2258104"/>
            <a:ext cx="475313" cy="33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413166" y="3287794"/>
            <a:ext cx="4263240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Potwierdzenie podejrzenia RZS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6090064" y="3321441"/>
            <a:ext cx="4263240" cy="749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Brak potwierdzenia podejrzenia RZS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446812" y="4390220"/>
            <a:ext cx="4263240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Skierowanie na dalsze badania krwi/obrazowe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6088085" y="4388241"/>
            <a:ext cx="4263240" cy="749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Powrót pacjenta do lekarza POZ z pełną informacją dotyczącą dalszego postępowania</a:t>
            </a:r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A078D8CD-4139-4CBD-8362-CA17199B38C6}"/>
              </a:ext>
            </a:extLst>
          </p:cNvPr>
          <p:cNvSpPr/>
          <p:nvPr/>
        </p:nvSpPr>
        <p:spPr>
          <a:xfrm>
            <a:off x="1456708" y="5504522"/>
            <a:ext cx="4263240" cy="749815"/>
          </a:xfrm>
          <a:prstGeom prst="rect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Wizyta 2 </a:t>
            </a:r>
          </a:p>
        </p:txBody>
      </p:sp>
      <p:sp>
        <p:nvSpPr>
          <p:cNvPr id="25" name="Strzałka w dół 24"/>
          <p:cNvSpPr/>
          <p:nvPr/>
        </p:nvSpPr>
        <p:spPr>
          <a:xfrm flipH="1">
            <a:off x="3348842" y="4049486"/>
            <a:ext cx="380010" cy="3562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Strzałka w dół 25"/>
          <p:cNvSpPr/>
          <p:nvPr/>
        </p:nvSpPr>
        <p:spPr>
          <a:xfrm flipH="1">
            <a:off x="3311236" y="5151911"/>
            <a:ext cx="380010" cy="3562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Strzałka w dół 26"/>
          <p:cNvSpPr/>
          <p:nvPr/>
        </p:nvSpPr>
        <p:spPr>
          <a:xfrm flipH="1">
            <a:off x="8001990" y="4047507"/>
            <a:ext cx="380010" cy="356259"/>
          </a:xfrm>
          <a:prstGeom prst="downArrow">
            <a:avLst/>
          </a:prstGeom>
          <a:solidFill>
            <a:srgbClr val="CC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138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487</Words>
  <Application>Microsoft Office PowerPoint</Application>
  <PresentationFormat>Niestandardowy</PresentationFormat>
  <Paragraphs>145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Asus</cp:lastModifiedBy>
  <cp:revision>60</cp:revision>
  <dcterms:created xsi:type="dcterms:W3CDTF">2017-12-04T22:55:46Z</dcterms:created>
  <dcterms:modified xsi:type="dcterms:W3CDTF">2018-01-09T17:57:44Z</dcterms:modified>
</cp:coreProperties>
</file>